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0"/>
  </p:notesMasterIdLst>
  <p:sldIdLst>
    <p:sldId id="256" r:id="rId2"/>
    <p:sldId id="263" r:id="rId3"/>
    <p:sldId id="321" r:id="rId4"/>
    <p:sldId id="281" r:id="rId5"/>
    <p:sldId id="266" r:id="rId6"/>
    <p:sldId id="282" r:id="rId7"/>
    <p:sldId id="272" r:id="rId8"/>
    <p:sldId id="273"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F212116-9459-47F6-8CBC-B9248D0D0B41}">
          <p14:sldIdLst>
            <p14:sldId id="256"/>
            <p14:sldId id="263"/>
            <p14:sldId id="321"/>
            <p14:sldId id="281"/>
            <p14:sldId id="266"/>
            <p14:sldId id="282"/>
            <p14:sldId id="272"/>
            <p14:sldId id="27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p:scale>
          <a:sx n="110" d="100"/>
          <a:sy n="110" d="100"/>
        </p:scale>
        <p:origin x="-924" y="4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6" tIns="46583" rIns="93166" bIns="46583"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3166" tIns="46583" rIns="93166" bIns="46583" rtlCol="0"/>
          <a:lstStyle>
            <a:lvl1pPr algn="r">
              <a:defRPr sz="1200"/>
            </a:lvl1pPr>
          </a:lstStyle>
          <a:p>
            <a:fld id="{B240603E-75EC-415A-AA02-98546A55D807}" type="datetimeFigureOut">
              <a:rPr lang="en-US" smtClean="0"/>
              <a:pPr/>
              <a:t>10/28/2014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6" tIns="46583" rIns="93166" bIns="46583"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6" tIns="46583" rIns="93166" bIns="4658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6"/>
            <a:ext cx="3037840" cy="464820"/>
          </a:xfrm>
          <a:prstGeom prst="rect">
            <a:avLst/>
          </a:prstGeom>
        </p:spPr>
        <p:txBody>
          <a:bodyPr vert="horz" lIns="93166" tIns="46583" rIns="93166" bIns="4658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3166" tIns="46583" rIns="93166" bIns="46583" rtlCol="0" anchor="b"/>
          <a:lstStyle>
            <a:lvl1pPr algn="r">
              <a:defRPr sz="1200"/>
            </a:lvl1pPr>
          </a:lstStyle>
          <a:p>
            <a:fld id="{324BB7CD-B56E-47B4-87C1-60528E95A6EC}" type="slidenum">
              <a:rPr lang="en-US" smtClean="0"/>
              <a:pPr/>
              <a:t>‹#›</a:t>
            </a:fld>
            <a:endParaRPr lang="en-US" dirty="0"/>
          </a:p>
        </p:txBody>
      </p:sp>
    </p:spTree>
    <p:extLst>
      <p:ext uri="{BB962C8B-B14F-4D97-AF65-F5344CB8AC3E}">
        <p14:creationId xmlns:p14="http://schemas.microsoft.com/office/powerpoint/2010/main" val="1307752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Rectangle 7"/>
          <p:cNvSpPr/>
          <p:nvPr/>
        </p:nvSpPr>
        <p:spPr>
          <a:xfrm>
            <a:off x="152400" y="153923"/>
            <a:ext cx="8839200" cy="289407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3" name="Subtitle 2"/>
          <p:cNvSpPr>
            <a:spLocks noGrp="1"/>
          </p:cNvSpPr>
          <p:nvPr>
            <p:ph type="subTitle" idx="1"/>
          </p:nvPr>
        </p:nvSpPr>
        <p:spPr>
          <a:xfrm>
            <a:off x="4191000" y="3429000"/>
            <a:ext cx="4626646"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832FB18A-AD88-4313-899B-D1091DD68F60}" type="datetimeFigureOut">
              <a:rPr lang="en-US" smtClean="0"/>
              <a:pPr/>
              <a:t>10/28/2014</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B09F98FA-5DBF-4623-B728-96C7D126D3A5}" type="slidenum">
              <a:rPr lang="en-US" smtClean="0"/>
              <a:pPr/>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13" name="Title 12"/>
          <p:cNvSpPr>
            <a:spLocks noGrp="1"/>
          </p:cNvSpPr>
          <p:nvPr>
            <p:ph type="title"/>
          </p:nvPr>
        </p:nvSpPr>
        <p:spPr>
          <a:xfrm>
            <a:off x="304800" y="1138560"/>
            <a:ext cx="6324600" cy="1828800"/>
          </a:xfrm>
        </p:spPr>
        <p:txBody>
          <a:bodyPr/>
          <a:lstStyle>
            <a:lvl1pPr algn="r">
              <a:defRPr sz="4200" spc="150" baseline="0"/>
            </a:lvl1pPr>
          </a:lstStyle>
          <a:p>
            <a:endParaRPr lang="en-US" dirty="0"/>
          </a:p>
        </p:txBody>
      </p:sp>
      <p:sp>
        <p:nvSpPr>
          <p:cNvPr id="2" name="Rectangle 1"/>
          <p:cNvSpPr/>
          <p:nvPr userDrawn="1"/>
        </p:nvSpPr>
        <p:spPr>
          <a:xfrm>
            <a:off x="152400" y="3200400"/>
            <a:ext cx="8839200" cy="3581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48400" y="5561330"/>
            <a:ext cx="2399453" cy="763270"/>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Tx" preserve="1">
  <p:cSld name="2_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304800" y="228600"/>
            <a:ext cx="6477000" cy="6478524"/>
          </a:xfrm>
        </p:spPr>
        <p:txBody>
          <a:bodyPr/>
          <a:lstStyle>
            <a:lvl1pPr marL="45720" indent="0">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endParaRPr lang="en-US" dirty="0"/>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endParaRPr lang="en-US" dirty="0" smtClean="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endParaRPr lang="en-US" dirty="0"/>
          </a:p>
        </p:txBody>
      </p:sp>
      <p:cxnSp>
        <p:nvCxnSpPr>
          <p:cNvPr id="12" name="Straight Connector 11"/>
          <p:cNvCxnSpPr/>
          <p:nvPr userDrawn="1"/>
        </p:nvCxnSpPr>
        <p:spPr>
          <a:xfrm>
            <a:off x="381000" y="990600"/>
            <a:ext cx="6400800" cy="0"/>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6019800"/>
            <a:ext cx="1342051" cy="426909"/>
          </a:xfrm>
          <a:prstGeom prst="rect">
            <a:avLst/>
          </a:prstGeom>
        </p:spPr>
      </p:pic>
    </p:spTree>
    <p:extLst>
      <p:ext uri="{BB962C8B-B14F-4D97-AF65-F5344CB8AC3E}">
        <p14:creationId xmlns:p14="http://schemas.microsoft.com/office/powerpoint/2010/main" val="50636793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_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endParaRPr lang="en-US" dirty="0" smtClean="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endParaRPr lang="en-US" dirty="0"/>
          </a:p>
        </p:txBody>
      </p:sp>
    </p:spTree>
    <p:extLst>
      <p:ext uri="{BB962C8B-B14F-4D97-AF65-F5344CB8AC3E}">
        <p14:creationId xmlns:p14="http://schemas.microsoft.com/office/powerpoint/2010/main" val="28493325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2FB18A-AD88-4313-899B-D1091DD68F60}" type="datetimeFigureOut">
              <a:rPr lang="en-US" smtClean="0"/>
              <a:pPr/>
              <a:t>10/28/2014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09F98FA-5DBF-4623-B728-96C7D126D3A5}" type="slidenum">
              <a:rPr lang="en-US" smtClean="0"/>
              <a:pPr/>
              <a:t>‹#›</a:t>
            </a:fld>
            <a:endParaRPr lang="en-US" dirty="0"/>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2FB18A-AD88-4313-899B-D1091DD68F60}" type="datetimeFigureOut">
              <a:rPr lang="en-US" smtClean="0"/>
              <a:pPr/>
              <a:t>10/28/2014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09F98FA-5DBF-4623-B728-96C7D126D3A5}"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2FB18A-AD88-4313-899B-D1091DD68F60}" type="datetimeFigureOut">
              <a:rPr lang="en-US" smtClean="0"/>
              <a:pPr/>
              <a:t>10/28/2014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B09F98FA-5DBF-4623-B728-96C7D126D3A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2FB18A-AD88-4313-899B-D1091DD68F60}" type="datetimeFigureOut">
              <a:rPr lang="en-US" smtClean="0"/>
              <a:pPr/>
              <a:t>10/28/2014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09F98FA-5DBF-4623-B728-96C7D126D3A5}" type="slidenum">
              <a:rPr lang="en-US" smtClean="0"/>
              <a:pPr/>
              <a:t>‹#›</a:t>
            </a:fld>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832FB18A-AD88-4313-899B-D1091DD68F60}" type="datetimeFigureOut">
              <a:rPr lang="en-US" smtClean="0"/>
              <a:pPr/>
              <a:t>10/28/2014</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B09F98FA-5DBF-4623-B728-96C7D126D3A5}" type="slidenum">
              <a:rPr lang="en-US" smtClean="0"/>
              <a:pPr/>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32FB18A-AD88-4313-899B-D1091DD68F60}" type="datetimeFigureOut">
              <a:rPr lang="en-US" smtClean="0"/>
              <a:pPr/>
              <a:t>10/28/2014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09F98FA-5DBF-4623-B728-96C7D126D3A5}" type="slidenum">
              <a:rPr lang="en-US" smtClean="0"/>
              <a:pPr/>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32FB18A-AD88-4313-899B-D1091DD68F60}" type="datetimeFigureOut">
              <a:rPr lang="en-US" smtClean="0"/>
              <a:pPr/>
              <a:t>10/28/2014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09F98FA-5DBF-4623-B728-96C7D126D3A5}" type="slidenum">
              <a:rPr lang="en-US" smtClean="0"/>
              <a:pPr/>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32FB18A-AD88-4313-899B-D1091DD68F60}" type="datetimeFigureOut">
              <a:rPr lang="en-US" smtClean="0"/>
              <a:pPr/>
              <a:t>10/28/2014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09F98FA-5DBF-4623-B728-96C7D126D3A5}" type="slidenum">
              <a:rPr lang="en-US" smtClean="0"/>
              <a:pPr/>
              <a:t>‹#›</a:t>
            </a:fld>
            <a:endParaRPr lang="en-US" dirty="0"/>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832FB18A-AD88-4313-899B-D1091DD68F60}" type="datetimeFigureOut">
              <a:rPr lang="en-US" smtClean="0"/>
              <a:pPr/>
              <a:t>10/28/2014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09F98FA-5DBF-4623-B728-96C7D126D3A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304800" y="5791200"/>
            <a:ext cx="8686800" cy="9159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304800" y="228600"/>
            <a:ext cx="8686800" cy="6478524"/>
          </a:xfrm>
        </p:spPr>
        <p:txBody>
          <a:bodyPr/>
          <a:lstStyle>
            <a:lvl1pPr marL="45720" indent="0">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endParaRPr lang="en-US" dirty="0"/>
          </a:p>
        </p:txBody>
      </p:sp>
      <p:sp>
        <p:nvSpPr>
          <p:cNvPr id="4" name="Text Placeholder 3"/>
          <p:cNvSpPr>
            <a:spLocks noGrp="1"/>
          </p:cNvSpPr>
          <p:nvPr>
            <p:ph type="body" sz="half" idx="2" hasCustomPrompt="1"/>
          </p:nvPr>
        </p:nvSpPr>
        <p:spPr>
          <a:xfrm>
            <a:off x="396815" y="6233254"/>
            <a:ext cx="6019800" cy="311847"/>
          </a:xfrm>
        </p:spPr>
        <p:txBody>
          <a:bodyPr tIns="0"/>
          <a:lstStyle>
            <a:lvl1pPr marL="0" indent="0">
              <a:buNone/>
              <a:defRPr sz="140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Strategic Plan Progress Update</a:t>
            </a:r>
          </a:p>
        </p:txBody>
      </p:sp>
      <p:cxnSp>
        <p:nvCxnSpPr>
          <p:cNvPr id="12" name="Straight Connector 11"/>
          <p:cNvCxnSpPr/>
          <p:nvPr userDrawn="1"/>
        </p:nvCxnSpPr>
        <p:spPr>
          <a:xfrm>
            <a:off x="381000" y="762000"/>
            <a:ext cx="8454412" cy="0"/>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6096000"/>
            <a:ext cx="1342051" cy="426909"/>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3_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304800" y="5791200"/>
            <a:ext cx="8686800" cy="9159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304800" y="228600"/>
            <a:ext cx="8686800" cy="6478524"/>
          </a:xfrm>
        </p:spPr>
        <p:txBody>
          <a:bodyPr/>
          <a:lstStyle>
            <a:lvl1pPr marL="45720" indent="0">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endParaRPr lang="en-US" dirty="0"/>
          </a:p>
        </p:txBody>
      </p:sp>
      <p:sp>
        <p:nvSpPr>
          <p:cNvPr id="4" name="Text Placeholder 3"/>
          <p:cNvSpPr>
            <a:spLocks noGrp="1"/>
          </p:cNvSpPr>
          <p:nvPr>
            <p:ph type="body" sz="half" idx="2" hasCustomPrompt="1"/>
          </p:nvPr>
        </p:nvSpPr>
        <p:spPr>
          <a:xfrm>
            <a:off x="396815" y="6233254"/>
            <a:ext cx="6019800" cy="311847"/>
          </a:xfrm>
        </p:spPr>
        <p:txBody>
          <a:bodyPr tIns="0"/>
          <a:lstStyle>
            <a:lvl1pPr marL="0" indent="0">
              <a:buNone/>
              <a:defRPr sz="140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Strategic Plan Progress Update</a:t>
            </a:r>
          </a:p>
        </p:txBody>
      </p:sp>
      <p:cxnSp>
        <p:nvCxnSpPr>
          <p:cNvPr id="12" name="Straight Connector 11"/>
          <p:cNvCxnSpPr/>
          <p:nvPr userDrawn="1"/>
        </p:nvCxnSpPr>
        <p:spPr>
          <a:xfrm>
            <a:off x="304800" y="1066800"/>
            <a:ext cx="8530612" cy="0"/>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6050091"/>
            <a:ext cx="1342051" cy="426909"/>
          </a:xfrm>
          <a:prstGeom prst="rect">
            <a:avLst/>
          </a:prstGeom>
        </p:spPr>
      </p:pic>
    </p:spTree>
    <p:extLst>
      <p:ext uri="{BB962C8B-B14F-4D97-AF65-F5344CB8AC3E}">
        <p14:creationId xmlns:p14="http://schemas.microsoft.com/office/powerpoint/2010/main" val="171733401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832FB18A-AD88-4313-899B-D1091DD68F60}" type="datetimeFigureOut">
              <a:rPr lang="en-US" smtClean="0"/>
              <a:pPr/>
              <a:t>10/28/2014</a:t>
            </a:fld>
            <a:endParaRPr lang="en-US"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B09F98FA-5DBF-4623-B728-96C7D126D3A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34" r:id="rId9"/>
    <p:sldLayoutId id="2147483733" r:id="rId10"/>
    <p:sldLayoutId id="2147483732" r:id="rId11"/>
    <p:sldLayoutId id="2147483729" r:id="rId12"/>
    <p:sldLayoutId id="2147483730" r:id="rId13"/>
    <p:sldLayoutId id="2147483731" r:id="rId14"/>
  </p:sldLayoutIdLst>
  <p:timing>
    <p:tnLst>
      <p:par>
        <p:cTn id="1" dur="indefinite" restart="never" nodeType="tmRoot"/>
      </p:par>
    </p:tnLst>
  </p:timing>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191000" y="3429000"/>
            <a:ext cx="4626646" cy="1676400"/>
          </a:xfrm>
        </p:spPr>
        <p:txBody>
          <a:bodyPr/>
          <a:lstStyle/>
          <a:p>
            <a:r>
              <a:rPr lang="en-US" sz="1600" dirty="0" smtClean="0"/>
              <a:t>GENERAL FACULTY MEETING</a:t>
            </a:r>
          </a:p>
          <a:p>
            <a:r>
              <a:rPr lang="en-US" sz="1600" dirty="0" smtClean="0"/>
              <a:t>OCTOBER 28, 2014</a:t>
            </a:r>
            <a:endParaRPr lang="en-US" sz="1600" dirty="0"/>
          </a:p>
        </p:txBody>
      </p:sp>
      <p:sp>
        <p:nvSpPr>
          <p:cNvPr id="2" name="Title 1"/>
          <p:cNvSpPr>
            <a:spLocks noGrp="1"/>
          </p:cNvSpPr>
          <p:nvPr>
            <p:ph type="title"/>
          </p:nvPr>
        </p:nvSpPr>
        <p:spPr>
          <a:xfrm>
            <a:off x="304800" y="1066800"/>
            <a:ext cx="8686800" cy="2514600"/>
          </a:xfrm>
        </p:spPr>
        <p:txBody>
          <a:bodyPr/>
          <a:lstStyle/>
          <a:p>
            <a:pPr algn="l"/>
            <a:r>
              <a:rPr lang="en-US" sz="3600" dirty="0" smtClean="0">
                <a:ln w="13335" cmpd="sng">
                  <a:noFill/>
                  <a:prstDash val="solid"/>
                </a:ln>
              </a:rPr>
              <a:t>2013-2018 Strategic plan: </a:t>
            </a:r>
            <a:br>
              <a:rPr lang="en-US" sz="3600" dirty="0" smtClean="0">
                <a:ln w="13335" cmpd="sng">
                  <a:noFill/>
                  <a:prstDash val="solid"/>
                </a:ln>
              </a:rPr>
            </a:br>
            <a:r>
              <a:rPr lang="en-US" sz="3600" dirty="0" smtClean="0">
                <a:ln w="13335" cmpd="sng">
                  <a:noFill/>
                  <a:prstDash val="solid"/>
                </a:ln>
              </a:rPr>
              <a:t>Year one Implementation update</a:t>
            </a:r>
            <a:endParaRPr lang="en-US" sz="3600" dirty="0">
              <a:ln w="13335" cmpd="sng">
                <a:noFill/>
                <a:prstDash val="solid"/>
              </a:ln>
            </a:endParaRPr>
          </a:p>
        </p:txBody>
      </p:sp>
    </p:spTree>
    <p:extLst>
      <p:ext uri="{BB962C8B-B14F-4D97-AF65-F5344CB8AC3E}">
        <p14:creationId xmlns:p14="http://schemas.microsoft.com/office/powerpoint/2010/main" val="27768470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2013-2018 STRATEGIC PLAN: YEAR ONE UPDATE</a:t>
            </a:r>
            <a:endParaRPr lang="en-US" sz="2400" b="1" dirty="0"/>
          </a:p>
        </p:txBody>
      </p:sp>
      <p:sp>
        <p:nvSpPr>
          <p:cNvPr id="5" name="TextBox 4"/>
          <p:cNvSpPr txBox="1"/>
          <p:nvPr/>
        </p:nvSpPr>
        <p:spPr>
          <a:xfrm>
            <a:off x="396816" y="914400"/>
            <a:ext cx="8594784" cy="3262432"/>
          </a:xfrm>
          <a:prstGeom prst="rect">
            <a:avLst/>
          </a:prstGeom>
          <a:noFill/>
        </p:spPr>
        <p:txBody>
          <a:bodyPr wrap="square" rtlCol="0">
            <a:spAutoFit/>
          </a:bodyPr>
          <a:lstStyle/>
          <a:p>
            <a:pPr marL="285750" lvl="0" indent="-285750">
              <a:buFont typeface="Wingdings" panose="05000000000000000000" pitchFamily="2" charset="2"/>
              <a:buChar char="Ø"/>
            </a:pPr>
            <a:endParaRPr lang="en-US" sz="1400" dirty="0" smtClean="0">
              <a:solidFill>
                <a:srgbClr val="002060"/>
              </a:solidFill>
            </a:endParaRPr>
          </a:p>
          <a:p>
            <a:pPr marL="285750" lvl="0" indent="-285750">
              <a:buFont typeface="Wingdings" panose="05000000000000000000" pitchFamily="2" charset="2"/>
              <a:buChar char="Ø"/>
            </a:pPr>
            <a:endParaRPr lang="en-US" sz="1600" dirty="0" smtClean="0">
              <a:solidFill>
                <a:srgbClr val="002060"/>
              </a:solidFill>
            </a:endParaRPr>
          </a:p>
          <a:p>
            <a:pPr marL="285750" lvl="0" indent="-285750">
              <a:buFont typeface="Wingdings" panose="05000000000000000000" pitchFamily="2" charset="2"/>
              <a:buChar char="Ø"/>
            </a:pPr>
            <a:r>
              <a:rPr lang="en-US" sz="1600" b="1" dirty="0" smtClean="0">
                <a:solidFill>
                  <a:srgbClr val="002060"/>
                </a:solidFill>
              </a:rPr>
              <a:t>Strategic Plan Elements:</a:t>
            </a:r>
          </a:p>
          <a:p>
            <a:pPr marL="285750" lvl="0" indent="-285750">
              <a:buFont typeface="Wingdings" panose="05000000000000000000" pitchFamily="2" charset="2"/>
              <a:buChar char="Ø"/>
            </a:pPr>
            <a:endParaRPr lang="en-US" sz="1600" dirty="0" smtClean="0">
              <a:solidFill>
                <a:srgbClr val="002060"/>
              </a:solidFill>
            </a:endParaRPr>
          </a:p>
          <a:p>
            <a:pPr marL="742950" lvl="0" indent="-285750">
              <a:buFont typeface="Gill Sans MT" panose="020B0502020104020203" pitchFamily="34" charset="0"/>
              <a:buChar char="–"/>
            </a:pPr>
            <a:r>
              <a:rPr lang="en-US" sz="1600" dirty="0" smtClean="0">
                <a:solidFill>
                  <a:srgbClr val="002060"/>
                </a:solidFill>
              </a:rPr>
              <a:t>5 </a:t>
            </a:r>
            <a:r>
              <a:rPr lang="en-US" sz="1600" dirty="0">
                <a:solidFill>
                  <a:srgbClr val="002060"/>
                </a:solidFill>
              </a:rPr>
              <a:t>broad </a:t>
            </a:r>
            <a:r>
              <a:rPr lang="en-US" sz="1600" dirty="0" smtClean="0">
                <a:solidFill>
                  <a:srgbClr val="002060"/>
                </a:solidFill>
              </a:rPr>
              <a:t>priorities</a:t>
            </a:r>
          </a:p>
          <a:p>
            <a:pPr marL="742950" lvl="0" indent="-285750">
              <a:buFont typeface="Gill Sans MT" panose="020B0502020104020203" pitchFamily="34" charset="0"/>
              <a:buChar char="–"/>
            </a:pPr>
            <a:r>
              <a:rPr lang="en-US" sz="1600" dirty="0" smtClean="0">
                <a:solidFill>
                  <a:srgbClr val="002060"/>
                </a:solidFill>
              </a:rPr>
              <a:t>8 </a:t>
            </a:r>
            <a:r>
              <a:rPr lang="en-US" sz="1600" dirty="0">
                <a:solidFill>
                  <a:srgbClr val="002060"/>
                </a:solidFill>
              </a:rPr>
              <a:t>strategic </a:t>
            </a:r>
            <a:r>
              <a:rPr lang="en-US" sz="1600" dirty="0" smtClean="0">
                <a:solidFill>
                  <a:srgbClr val="002060"/>
                </a:solidFill>
              </a:rPr>
              <a:t>goals</a:t>
            </a:r>
          </a:p>
          <a:p>
            <a:pPr marL="742950" lvl="0" indent="-285750">
              <a:buFont typeface="Gill Sans MT" panose="020B0502020104020203" pitchFamily="34" charset="0"/>
              <a:buChar char="–"/>
            </a:pPr>
            <a:r>
              <a:rPr lang="en-US" sz="1600" dirty="0" smtClean="0">
                <a:solidFill>
                  <a:srgbClr val="002060"/>
                </a:solidFill>
              </a:rPr>
              <a:t>23 institutional commitments</a:t>
            </a:r>
            <a:r>
              <a:rPr lang="en-US" sz="1600" dirty="0">
                <a:solidFill>
                  <a:srgbClr val="002060"/>
                </a:solidFill>
              </a:rPr>
              <a:t>, all of which are designed to target specific areas where Auburn can improve and where our efforts will have the most impact.</a:t>
            </a:r>
          </a:p>
          <a:p>
            <a:endParaRPr lang="en-US" sz="1600" dirty="0">
              <a:solidFill>
                <a:srgbClr val="002060"/>
              </a:solidFill>
            </a:endParaRPr>
          </a:p>
          <a:p>
            <a:pPr marL="285750" lvl="0" indent="-285750">
              <a:buFont typeface="Wingdings" panose="05000000000000000000" pitchFamily="2" charset="2"/>
              <a:buChar char="Ø"/>
            </a:pPr>
            <a:r>
              <a:rPr lang="en-US" sz="1600" dirty="0" smtClean="0">
                <a:solidFill>
                  <a:srgbClr val="002060"/>
                </a:solidFill>
              </a:rPr>
              <a:t>Auburn made </a:t>
            </a:r>
            <a:r>
              <a:rPr lang="en-US" sz="1600" dirty="0">
                <a:solidFill>
                  <a:srgbClr val="002060"/>
                </a:solidFill>
              </a:rPr>
              <a:t>satisfactory progress on </a:t>
            </a:r>
            <a:r>
              <a:rPr lang="en-US" sz="1600" dirty="0" smtClean="0">
                <a:solidFill>
                  <a:srgbClr val="002060"/>
                </a:solidFill>
              </a:rPr>
              <a:t>over 75</a:t>
            </a:r>
            <a:r>
              <a:rPr lang="en-US" sz="1600" dirty="0">
                <a:solidFill>
                  <a:srgbClr val="002060"/>
                </a:solidFill>
              </a:rPr>
              <a:t>% the goals and commitments during the first year. </a:t>
            </a:r>
          </a:p>
          <a:p>
            <a:pPr marL="285750" indent="-285750">
              <a:buFont typeface="Wingdings" panose="05000000000000000000" pitchFamily="2" charset="2"/>
              <a:buChar char="Ø"/>
            </a:pPr>
            <a:endParaRPr lang="en-US" sz="1600" dirty="0">
              <a:solidFill>
                <a:srgbClr val="002060"/>
              </a:solidFill>
            </a:endParaRPr>
          </a:p>
          <a:p>
            <a:pPr marL="285750" lvl="0" indent="-285750">
              <a:buFont typeface="Wingdings" panose="05000000000000000000" pitchFamily="2" charset="2"/>
              <a:buChar char="Ø"/>
            </a:pPr>
            <a:r>
              <a:rPr lang="en-US" sz="1600" dirty="0">
                <a:solidFill>
                  <a:srgbClr val="002060"/>
                </a:solidFill>
              </a:rPr>
              <a:t>Those areas in which limited or no progress was made is either due to (1) the need to secure benchmark data during the first year, or (2) the lack of funding necessary to implement.</a:t>
            </a:r>
          </a:p>
        </p:txBody>
      </p:sp>
      <p:sp>
        <p:nvSpPr>
          <p:cNvPr id="6" name="Text Placeholder 5"/>
          <p:cNvSpPr>
            <a:spLocks noGrp="1"/>
          </p:cNvSpPr>
          <p:nvPr>
            <p:ph type="body" sz="half" idx="2"/>
          </p:nvPr>
        </p:nvSpPr>
        <p:spPr>
          <a:xfrm>
            <a:off x="396815" y="6233254"/>
            <a:ext cx="6019800" cy="311847"/>
          </a:xfrm>
        </p:spPr>
        <p:txBody>
          <a:bodyPr/>
          <a:lstStyle/>
          <a:p>
            <a:endParaRPr lang="en-US" dirty="0"/>
          </a:p>
        </p:txBody>
      </p:sp>
    </p:spTree>
    <p:extLst>
      <p:ext uri="{BB962C8B-B14F-4D97-AF65-F5344CB8AC3E}">
        <p14:creationId xmlns:p14="http://schemas.microsoft.com/office/powerpoint/2010/main" val="3903434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Priority #1: Enhance Student </a:t>
            </a:r>
            <a:r>
              <a:rPr lang="en-US" sz="2400" dirty="0"/>
              <a:t>Success – Accomplishments</a:t>
            </a:r>
            <a:endParaRPr lang="en-US" sz="2400" b="1" dirty="0"/>
          </a:p>
        </p:txBody>
      </p:sp>
      <p:sp>
        <p:nvSpPr>
          <p:cNvPr id="5" name="TextBox 4"/>
          <p:cNvSpPr txBox="1"/>
          <p:nvPr/>
        </p:nvSpPr>
        <p:spPr>
          <a:xfrm>
            <a:off x="396815" y="1066800"/>
            <a:ext cx="8289984" cy="3524042"/>
          </a:xfrm>
          <a:prstGeom prst="rect">
            <a:avLst/>
          </a:prstGeom>
          <a:noFill/>
        </p:spPr>
        <p:txBody>
          <a:bodyPr wrap="square" rtlCol="0">
            <a:spAutoFit/>
          </a:bodyPr>
          <a:lstStyle/>
          <a:p>
            <a:pPr marL="342900" indent="-342900">
              <a:buFont typeface="+mj-lt"/>
              <a:buAutoNum type="arabicPeriod"/>
            </a:pPr>
            <a:r>
              <a:rPr lang="en-US" sz="1500" b="1" dirty="0" smtClean="0">
                <a:solidFill>
                  <a:srgbClr val="002060"/>
                </a:solidFill>
              </a:rPr>
              <a:t>Enhanced Retention </a:t>
            </a:r>
            <a:r>
              <a:rPr lang="en-US" sz="1500" b="1" dirty="0">
                <a:solidFill>
                  <a:srgbClr val="002060"/>
                </a:solidFill>
              </a:rPr>
              <a:t>and </a:t>
            </a:r>
            <a:r>
              <a:rPr lang="en-US" sz="1500" b="1" dirty="0" smtClean="0">
                <a:solidFill>
                  <a:srgbClr val="002060"/>
                </a:solidFill>
              </a:rPr>
              <a:t>Graduation Rates:</a:t>
            </a:r>
          </a:p>
          <a:p>
            <a:pPr marL="285750" indent="-285750">
              <a:buFont typeface="Wingdings" panose="05000000000000000000" pitchFamily="2" charset="2"/>
              <a:buChar char="Ø"/>
            </a:pPr>
            <a:endParaRPr lang="en-US" sz="1500" dirty="0" smtClean="0">
              <a:solidFill>
                <a:srgbClr val="002060"/>
              </a:solidFill>
            </a:endParaRPr>
          </a:p>
          <a:p>
            <a:pPr marL="742950" lvl="1" indent="-285750">
              <a:buFont typeface="Gill Sans MT" panose="020B0502020104020203" pitchFamily="34" charset="0"/>
              <a:buChar char="–"/>
            </a:pPr>
            <a:r>
              <a:rPr lang="en-US" sz="1500" dirty="0" smtClean="0">
                <a:solidFill>
                  <a:srgbClr val="002060"/>
                </a:solidFill>
              </a:rPr>
              <a:t>2013-2014 First-Year Retention: </a:t>
            </a:r>
            <a:r>
              <a:rPr lang="en-US" sz="1500" dirty="0">
                <a:solidFill>
                  <a:srgbClr val="002060"/>
                </a:solidFill>
              </a:rPr>
              <a:t> </a:t>
            </a:r>
            <a:r>
              <a:rPr lang="en-US" sz="1500" b="1" dirty="0" smtClean="0">
                <a:solidFill>
                  <a:schemeClr val="accent3"/>
                </a:solidFill>
              </a:rPr>
              <a:t>90.3% </a:t>
            </a:r>
            <a:r>
              <a:rPr lang="en-US" sz="1500" dirty="0" smtClean="0">
                <a:solidFill>
                  <a:schemeClr val="accent1"/>
                </a:solidFill>
              </a:rPr>
              <a:t>(2009, 86%)</a:t>
            </a:r>
            <a:endParaRPr lang="en-US" sz="1500" dirty="0" smtClean="0">
              <a:solidFill>
                <a:schemeClr val="accent3"/>
              </a:solidFill>
            </a:endParaRPr>
          </a:p>
          <a:p>
            <a:pPr marL="742950" lvl="1" indent="-285750">
              <a:buFont typeface="Gill Sans MT" panose="020B0502020104020203" pitchFamily="34" charset="0"/>
              <a:buChar char="–"/>
            </a:pPr>
            <a:r>
              <a:rPr lang="en-US" sz="1500" dirty="0" smtClean="0">
                <a:solidFill>
                  <a:srgbClr val="002060"/>
                </a:solidFill>
              </a:rPr>
              <a:t>4-Year Graduation Rate:  </a:t>
            </a:r>
            <a:r>
              <a:rPr lang="en-US" sz="1500" b="1" dirty="0" smtClean="0">
                <a:solidFill>
                  <a:schemeClr val="accent3"/>
                </a:solidFill>
              </a:rPr>
              <a:t>46.8 </a:t>
            </a:r>
            <a:r>
              <a:rPr lang="en-US" sz="1500" dirty="0" smtClean="0">
                <a:solidFill>
                  <a:schemeClr val="accent1"/>
                </a:solidFill>
              </a:rPr>
              <a:t>(2009, 36%)</a:t>
            </a:r>
            <a:endParaRPr lang="en-US" sz="1500" b="1" dirty="0" smtClean="0">
              <a:solidFill>
                <a:schemeClr val="accent3"/>
              </a:solidFill>
            </a:endParaRPr>
          </a:p>
          <a:p>
            <a:pPr marL="742950" lvl="1" indent="-285750">
              <a:buFont typeface="Gill Sans MT" panose="020B0502020104020203" pitchFamily="34" charset="0"/>
              <a:buChar char="–"/>
            </a:pPr>
            <a:r>
              <a:rPr lang="en-US" sz="1500" dirty="0" smtClean="0">
                <a:solidFill>
                  <a:srgbClr val="002060"/>
                </a:solidFill>
              </a:rPr>
              <a:t>6-Year Graduation Rate:  </a:t>
            </a:r>
            <a:r>
              <a:rPr lang="en-US" sz="1500" b="1" dirty="0" smtClean="0">
                <a:solidFill>
                  <a:schemeClr val="accent3"/>
                </a:solidFill>
              </a:rPr>
              <a:t>70.9% </a:t>
            </a:r>
            <a:r>
              <a:rPr lang="en-US" sz="1500" dirty="0" smtClean="0">
                <a:solidFill>
                  <a:schemeClr val="accent1"/>
                </a:solidFill>
              </a:rPr>
              <a:t>(2006, 67%, 2004, 61%)</a:t>
            </a:r>
            <a:r>
              <a:rPr lang="en-US" sz="1500" dirty="0" smtClean="0">
                <a:solidFill>
                  <a:srgbClr val="002060"/>
                </a:solidFill>
              </a:rPr>
              <a:t/>
            </a:r>
            <a:br>
              <a:rPr lang="en-US" sz="1500" dirty="0" smtClean="0">
                <a:solidFill>
                  <a:srgbClr val="002060"/>
                </a:solidFill>
              </a:rPr>
            </a:br>
            <a:r>
              <a:rPr lang="en-US" sz="1500" dirty="0" smtClean="0">
                <a:solidFill>
                  <a:srgbClr val="002060"/>
                </a:solidFill>
              </a:rPr>
              <a:t> </a:t>
            </a:r>
          </a:p>
          <a:p>
            <a:endParaRPr lang="en-US" sz="1500" dirty="0">
              <a:solidFill>
                <a:srgbClr val="002060"/>
              </a:solidFill>
            </a:endParaRPr>
          </a:p>
          <a:p>
            <a:pPr marL="342900" indent="-342900">
              <a:buFont typeface="+mj-lt"/>
              <a:buAutoNum type="arabicPeriod" startAt="2"/>
            </a:pPr>
            <a:r>
              <a:rPr lang="en-US" sz="1500" b="1" dirty="0" smtClean="0">
                <a:solidFill>
                  <a:srgbClr val="002060"/>
                </a:solidFill>
              </a:rPr>
              <a:t>Maintained the academic </a:t>
            </a:r>
            <a:r>
              <a:rPr lang="en-US" sz="1500" b="1" dirty="0">
                <a:solidFill>
                  <a:srgbClr val="002060"/>
                </a:solidFill>
              </a:rPr>
              <a:t>profile of freshmen students:</a:t>
            </a:r>
            <a:br>
              <a:rPr lang="en-US" sz="1500" b="1" dirty="0">
                <a:solidFill>
                  <a:srgbClr val="002060"/>
                </a:solidFill>
              </a:rPr>
            </a:br>
            <a:endParaRPr lang="en-US" sz="1500" b="1" dirty="0">
              <a:solidFill>
                <a:srgbClr val="002060"/>
              </a:solidFill>
            </a:endParaRPr>
          </a:p>
          <a:p>
            <a:pPr marL="742950" indent="-285750">
              <a:buFont typeface="Gill Sans MT" panose="020B0502020104020203" pitchFamily="34" charset="0"/>
              <a:buChar char="–"/>
            </a:pPr>
            <a:r>
              <a:rPr lang="en-US" sz="1500" dirty="0">
                <a:solidFill>
                  <a:srgbClr val="002060"/>
                </a:solidFill>
              </a:rPr>
              <a:t>2014 Mean ACT: </a:t>
            </a:r>
            <a:r>
              <a:rPr lang="en-US" sz="1500" b="1" dirty="0">
                <a:solidFill>
                  <a:schemeClr val="accent3"/>
                </a:solidFill>
              </a:rPr>
              <a:t>27.1</a:t>
            </a:r>
          </a:p>
          <a:p>
            <a:pPr marL="742950" indent="-285750">
              <a:buFont typeface="Gill Sans MT" panose="020B0502020104020203" pitchFamily="34" charset="0"/>
              <a:buChar char="–"/>
            </a:pPr>
            <a:r>
              <a:rPr lang="en-US" sz="1500" dirty="0">
                <a:solidFill>
                  <a:srgbClr val="002060"/>
                </a:solidFill>
              </a:rPr>
              <a:t>2014 </a:t>
            </a:r>
            <a:r>
              <a:rPr lang="en-US" sz="1500" dirty="0" smtClean="0">
                <a:solidFill>
                  <a:srgbClr val="002060"/>
                </a:solidFill>
              </a:rPr>
              <a:t>Resident/Non-resident%:  </a:t>
            </a:r>
            <a:r>
              <a:rPr lang="en-US" sz="1500" b="1" dirty="0">
                <a:solidFill>
                  <a:schemeClr val="accent3"/>
                </a:solidFill>
              </a:rPr>
              <a:t>62</a:t>
            </a:r>
            <a:r>
              <a:rPr lang="en-US" sz="1500" b="1" dirty="0" smtClean="0">
                <a:solidFill>
                  <a:schemeClr val="accent3"/>
                </a:solidFill>
              </a:rPr>
              <a:t>% / 38</a:t>
            </a:r>
            <a:r>
              <a:rPr lang="en-US" sz="1500" b="1" dirty="0">
                <a:solidFill>
                  <a:schemeClr val="accent3"/>
                </a:solidFill>
              </a:rPr>
              <a:t>% </a:t>
            </a:r>
          </a:p>
          <a:p>
            <a:pPr marL="742950" indent="-285750">
              <a:buFont typeface="Gill Sans MT" panose="020B0502020104020203" pitchFamily="34" charset="0"/>
              <a:buChar char="–"/>
            </a:pPr>
            <a:r>
              <a:rPr lang="en-US" sz="1500" dirty="0">
                <a:solidFill>
                  <a:srgbClr val="002060"/>
                </a:solidFill>
              </a:rPr>
              <a:t>2013-14 Pell Grant </a:t>
            </a:r>
            <a:r>
              <a:rPr lang="en-US" sz="1500" dirty="0" smtClean="0">
                <a:solidFill>
                  <a:srgbClr val="002060"/>
                </a:solidFill>
              </a:rPr>
              <a:t>Recipients%: </a:t>
            </a:r>
            <a:r>
              <a:rPr lang="en-US" sz="1500" b="1" dirty="0" smtClean="0">
                <a:solidFill>
                  <a:schemeClr val="accent3"/>
                </a:solidFill>
              </a:rPr>
              <a:t>13.2%</a:t>
            </a:r>
          </a:p>
          <a:p>
            <a:pPr marL="742950" indent="-285750">
              <a:buFont typeface="Gill Sans MT" panose="020B0502020104020203" pitchFamily="34" charset="0"/>
              <a:buChar char="–"/>
            </a:pPr>
            <a:r>
              <a:rPr lang="en-US" sz="1500" dirty="0" smtClean="0">
                <a:solidFill>
                  <a:srgbClr val="002060"/>
                </a:solidFill>
              </a:rPr>
              <a:t>Expanded recruiting efforts to include Chicago</a:t>
            </a:r>
            <a:r>
              <a:rPr lang="en-US" sz="1500" dirty="0">
                <a:solidFill>
                  <a:srgbClr val="002060"/>
                </a:solidFill>
              </a:rPr>
              <a:t>, IL and St. Louis, </a:t>
            </a:r>
            <a:r>
              <a:rPr lang="en-US" sz="1500" dirty="0" smtClean="0">
                <a:solidFill>
                  <a:srgbClr val="002060"/>
                </a:solidFill>
              </a:rPr>
              <a:t>MO, and Dallas, TX</a:t>
            </a:r>
            <a:endParaRPr lang="en-US" sz="1500" dirty="0">
              <a:solidFill>
                <a:srgbClr val="002060"/>
              </a:solidFill>
            </a:endParaRPr>
          </a:p>
          <a:p>
            <a:pPr marL="742950" indent="-285750">
              <a:buFont typeface="Gill Sans MT" panose="020B0502020104020203" pitchFamily="34" charset="0"/>
              <a:buChar char="–"/>
            </a:pPr>
            <a:r>
              <a:rPr lang="en-US" sz="1500" dirty="0" smtClean="0">
                <a:solidFill>
                  <a:srgbClr val="002060"/>
                </a:solidFill>
              </a:rPr>
              <a:t>Enhanced partnerships </a:t>
            </a:r>
            <a:r>
              <a:rPr lang="en-US" sz="1500" dirty="0">
                <a:solidFill>
                  <a:srgbClr val="002060"/>
                </a:solidFill>
              </a:rPr>
              <a:t>with two-year colleges</a:t>
            </a:r>
          </a:p>
          <a:p>
            <a:pPr marL="742950" indent="-285750">
              <a:buFont typeface="Gill Sans MT" panose="020B0502020104020203" pitchFamily="34" charset="0"/>
              <a:buChar char="–"/>
            </a:pPr>
            <a:endParaRPr lang="en-US" sz="1300" b="1" dirty="0">
              <a:solidFill>
                <a:schemeClr val="accent3"/>
              </a:solidFill>
            </a:endParaRPr>
          </a:p>
        </p:txBody>
      </p:sp>
      <p:sp>
        <p:nvSpPr>
          <p:cNvPr id="6" name="Text Placeholder 5"/>
          <p:cNvSpPr>
            <a:spLocks noGrp="1"/>
          </p:cNvSpPr>
          <p:nvPr>
            <p:ph type="body" sz="half" idx="2"/>
          </p:nvPr>
        </p:nvSpPr>
        <p:spPr>
          <a:xfrm>
            <a:off x="396815" y="6233254"/>
            <a:ext cx="6019800" cy="311847"/>
          </a:xfrm>
        </p:spPr>
        <p:txBody>
          <a:bodyPr/>
          <a:lstStyle/>
          <a:p>
            <a:endParaRPr lang="en-US" dirty="0"/>
          </a:p>
        </p:txBody>
      </p:sp>
    </p:spTree>
    <p:extLst>
      <p:ext uri="{BB962C8B-B14F-4D97-AF65-F5344CB8AC3E}">
        <p14:creationId xmlns:p14="http://schemas.microsoft.com/office/powerpoint/2010/main" val="28358700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Priority #1: Enhance Student </a:t>
            </a:r>
            <a:r>
              <a:rPr lang="en-US" sz="2400" dirty="0"/>
              <a:t>Success – Accomplishments</a:t>
            </a:r>
            <a:endParaRPr lang="en-US" sz="2400" b="1" dirty="0"/>
          </a:p>
        </p:txBody>
      </p:sp>
      <p:sp>
        <p:nvSpPr>
          <p:cNvPr id="5" name="TextBox 4"/>
          <p:cNvSpPr txBox="1"/>
          <p:nvPr/>
        </p:nvSpPr>
        <p:spPr>
          <a:xfrm>
            <a:off x="396816" y="914400"/>
            <a:ext cx="8594784" cy="5370701"/>
          </a:xfrm>
          <a:prstGeom prst="rect">
            <a:avLst/>
          </a:prstGeom>
          <a:noFill/>
        </p:spPr>
        <p:txBody>
          <a:bodyPr wrap="square" rtlCol="0">
            <a:spAutoFit/>
          </a:bodyPr>
          <a:lstStyle/>
          <a:p>
            <a:endParaRPr lang="en-US" sz="1500" dirty="0" smtClean="0">
              <a:solidFill>
                <a:srgbClr val="002060"/>
              </a:solidFill>
            </a:endParaRPr>
          </a:p>
          <a:p>
            <a:pPr marL="342900" indent="-342900">
              <a:buFont typeface="+mj-lt"/>
              <a:buAutoNum type="arabicPeriod" startAt="3"/>
            </a:pPr>
            <a:r>
              <a:rPr lang="en-US" sz="1500" b="1" dirty="0" smtClean="0">
                <a:solidFill>
                  <a:srgbClr val="002060"/>
                </a:solidFill>
              </a:rPr>
              <a:t>Advanced our International Initiatives</a:t>
            </a:r>
          </a:p>
          <a:p>
            <a:endParaRPr lang="en-US" sz="1500" dirty="0">
              <a:solidFill>
                <a:srgbClr val="002060"/>
              </a:solidFill>
            </a:endParaRPr>
          </a:p>
          <a:p>
            <a:pPr marL="742950" indent="-285750">
              <a:buFont typeface="Gill Sans MT" panose="020B0502020104020203" pitchFamily="34" charset="0"/>
              <a:buChar char="–"/>
            </a:pPr>
            <a:r>
              <a:rPr lang="en-US" sz="1500" dirty="0" smtClean="0">
                <a:solidFill>
                  <a:srgbClr val="002060"/>
                </a:solidFill>
              </a:rPr>
              <a:t>Developed International Pathway Partnership with Shorelight </a:t>
            </a:r>
          </a:p>
          <a:p>
            <a:pPr marL="742950" indent="-285750">
              <a:buFont typeface="Gill Sans MT" panose="020B0502020104020203" pitchFamily="34" charset="0"/>
              <a:buChar char="–"/>
            </a:pPr>
            <a:r>
              <a:rPr lang="en-US" sz="1500" dirty="0" smtClean="0">
                <a:solidFill>
                  <a:srgbClr val="002060"/>
                </a:solidFill>
              </a:rPr>
              <a:t>Partnership will support the development of a </a:t>
            </a:r>
            <a:r>
              <a:rPr lang="en-US" sz="1500" dirty="0">
                <a:solidFill>
                  <a:srgbClr val="002060"/>
                </a:solidFill>
              </a:rPr>
              <a:t>campus-wide infrastructure to </a:t>
            </a:r>
            <a:r>
              <a:rPr lang="en-US" sz="1500" dirty="0" smtClean="0">
                <a:solidFill>
                  <a:srgbClr val="002060"/>
                </a:solidFill>
              </a:rPr>
              <a:t>advance our </a:t>
            </a:r>
            <a:r>
              <a:rPr lang="en-US" sz="1500" dirty="0">
                <a:solidFill>
                  <a:srgbClr val="002060"/>
                </a:solidFill>
              </a:rPr>
              <a:t>goal of </a:t>
            </a:r>
            <a:r>
              <a:rPr lang="en-US" sz="1500" dirty="0" smtClean="0">
                <a:solidFill>
                  <a:srgbClr val="002060"/>
                </a:solidFill>
              </a:rPr>
              <a:t>1,000 </a:t>
            </a:r>
            <a:r>
              <a:rPr lang="en-US" sz="1500" dirty="0">
                <a:solidFill>
                  <a:srgbClr val="002060"/>
                </a:solidFill>
              </a:rPr>
              <a:t>undergraduate international </a:t>
            </a:r>
            <a:r>
              <a:rPr lang="en-US" sz="1500" dirty="0" smtClean="0">
                <a:solidFill>
                  <a:srgbClr val="002060"/>
                </a:solidFill>
              </a:rPr>
              <a:t>students by 2018.</a:t>
            </a:r>
            <a:endParaRPr lang="en-US" sz="1500" dirty="0">
              <a:solidFill>
                <a:srgbClr val="002060"/>
              </a:solidFill>
            </a:endParaRPr>
          </a:p>
          <a:p>
            <a:pPr marL="457200"/>
            <a:endParaRPr lang="en-US" sz="1500" dirty="0">
              <a:solidFill>
                <a:srgbClr val="002060"/>
              </a:solidFill>
            </a:endParaRPr>
          </a:p>
          <a:p>
            <a:pPr marL="342900" indent="-342900">
              <a:buFont typeface="+mj-lt"/>
              <a:buAutoNum type="arabicPeriod" startAt="4"/>
            </a:pPr>
            <a:r>
              <a:rPr lang="en-US" sz="1500" b="1" dirty="0" smtClean="0">
                <a:solidFill>
                  <a:srgbClr val="002060"/>
                </a:solidFill>
              </a:rPr>
              <a:t>Strengthened our role in </a:t>
            </a:r>
            <a:r>
              <a:rPr lang="en-US" sz="1500" b="1" dirty="0">
                <a:solidFill>
                  <a:srgbClr val="002060"/>
                </a:solidFill>
              </a:rPr>
              <a:t>the development of </a:t>
            </a:r>
            <a:r>
              <a:rPr lang="en-US" sz="1500" b="1" dirty="0" smtClean="0">
                <a:solidFill>
                  <a:srgbClr val="002060"/>
                </a:solidFill>
              </a:rPr>
              <a:t>eLearning and distance programs</a:t>
            </a:r>
          </a:p>
          <a:p>
            <a:endParaRPr lang="en-US" sz="1500" b="1" dirty="0">
              <a:solidFill>
                <a:srgbClr val="002060"/>
              </a:solidFill>
            </a:endParaRPr>
          </a:p>
          <a:p>
            <a:pPr marL="571500" indent="-285750">
              <a:buFont typeface="Gill Sans MT" panose="020B0502020104020203" pitchFamily="34" charset="0"/>
              <a:buChar char="–"/>
            </a:pPr>
            <a:r>
              <a:rPr lang="en-US" sz="1500" dirty="0" smtClean="0">
                <a:solidFill>
                  <a:srgbClr val="002060"/>
                </a:solidFill>
              </a:rPr>
              <a:t>Everspring </a:t>
            </a:r>
            <a:r>
              <a:rPr lang="en-US" sz="1500" dirty="0">
                <a:solidFill>
                  <a:srgbClr val="002060"/>
                </a:solidFill>
              </a:rPr>
              <a:t>Agreement signed in spring 2014</a:t>
            </a:r>
          </a:p>
          <a:p>
            <a:pPr marL="571500" indent="-285750">
              <a:buFont typeface="Gill Sans MT" panose="020B0502020104020203" pitchFamily="34" charset="0"/>
              <a:buChar char="–"/>
            </a:pPr>
            <a:r>
              <a:rPr lang="en-US" sz="1500" dirty="0" smtClean="0">
                <a:solidFill>
                  <a:srgbClr val="002060"/>
                </a:solidFill>
              </a:rPr>
              <a:t>Identifying three undergraduate </a:t>
            </a:r>
            <a:r>
              <a:rPr lang="en-US" sz="1500" dirty="0">
                <a:solidFill>
                  <a:srgbClr val="002060"/>
                </a:solidFill>
              </a:rPr>
              <a:t>academic programs and selected master’s programs that possess the greatest potential for </a:t>
            </a:r>
            <a:r>
              <a:rPr lang="en-US" sz="1500" dirty="0" smtClean="0">
                <a:solidFill>
                  <a:srgbClr val="002060"/>
                </a:solidFill>
              </a:rPr>
              <a:t>success</a:t>
            </a:r>
            <a:endParaRPr lang="en-US" sz="1500" dirty="0">
              <a:solidFill>
                <a:srgbClr val="002060"/>
              </a:solidFill>
            </a:endParaRPr>
          </a:p>
          <a:p>
            <a:pPr marL="571500" indent="-285750">
              <a:buFont typeface="Gill Sans MT" panose="020B0502020104020203" pitchFamily="34" charset="0"/>
              <a:buChar char="–"/>
            </a:pPr>
            <a:r>
              <a:rPr lang="en-US" sz="1500" dirty="0">
                <a:solidFill>
                  <a:srgbClr val="002060"/>
                </a:solidFill>
              </a:rPr>
              <a:t>Supports instructional design, program marketing, student recruitment, and student </a:t>
            </a:r>
            <a:r>
              <a:rPr lang="en-US" sz="1500" dirty="0" smtClean="0">
                <a:solidFill>
                  <a:srgbClr val="002060"/>
                </a:solidFill>
              </a:rPr>
              <a:t>services</a:t>
            </a:r>
            <a:endParaRPr lang="en-US" sz="1500" dirty="0">
              <a:solidFill>
                <a:srgbClr val="002060"/>
              </a:solidFill>
            </a:endParaRPr>
          </a:p>
          <a:p>
            <a:pPr marL="571500" indent="-285750">
              <a:buFont typeface="Gill Sans MT" panose="020B0502020104020203" pitchFamily="34" charset="0"/>
              <a:buChar char="–"/>
            </a:pPr>
            <a:r>
              <a:rPr lang="en-US" sz="1500" dirty="0">
                <a:solidFill>
                  <a:srgbClr val="002060"/>
                </a:solidFill>
              </a:rPr>
              <a:t>Created Engaged Active Student Learning (EASL) </a:t>
            </a:r>
            <a:r>
              <a:rPr lang="en-US" sz="1500" dirty="0" smtClean="0">
                <a:solidFill>
                  <a:srgbClr val="002060"/>
                </a:solidFill>
              </a:rPr>
              <a:t>Spaces in Haley Center and the Science Center Classroom.</a:t>
            </a:r>
            <a:endParaRPr lang="en-US" sz="1500" dirty="0">
              <a:solidFill>
                <a:srgbClr val="002060"/>
              </a:solidFill>
            </a:endParaRPr>
          </a:p>
          <a:p>
            <a:pPr marL="285750" indent="-285750">
              <a:buFont typeface="Wingdings" panose="05000000000000000000" pitchFamily="2" charset="2"/>
              <a:buChar char="Ø"/>
            </a:pPr>
            <a:endParaRPr lang="en-US" sz="1500" b="1" dirty="0" smtClean="0">
              <a:solidFill>
                <a:srgbClr val="002060"/>
              </a:solidFill>
            </a:endParaRPr>
          </a:p>
          <a:p>
            <a:pPr marL="342900" indent="-342900">
              <a:buFont typeface="+mj-lt"/>
              <a:buAutoNum type="arabicPeriod" startAt="5"/>
            </a:pPr>
            <a:r>
              <a:rPr lang="en-US" sz="1500" b="1" dirty="0" smtClean="0">
                <a:solidFill>
                  <a:srgbClr val="002060"/>
                </a:solidFill>
              </a:rPr>
              <a:t>Developing a Common </a:t>
            </a:r>
            <a:r>
              <a:rPr lang="en-US" sz="1500" b="1" dirty="0">
                <a:solidFill>
                  <a:srgbClr val="002060"/>
                </a:solidFill>
              </a:rPr>
              <a:t>Mobile Platform</a:t>
            </a:r>
          </a:p>
          <a:p>
            <a:r>
              <a:rPr lang="en-US" sz="1500" b="1" dirty="0">
                <a:solidFill>
                  <a:srgbClr val="002060"/>
                </a:solidFill>
              </a:rPr>
              <a:t> </a:t>
            </a:r>
          </a:p>
          <a:p>
            <a:pPr marL="571500" indent="-285750">
              <a:buFont typeface="Gill Sans MT" panose="020B0502020104020203" pitchFamily="34" charset="0"/>
              <a:buChar char="–"/>
            </a:pPr>
            <a:r>
              <a:rPr lang="en-US" sz="1500" dirty="0" smtClean="0">
                <a:solidFill>
                  <a:srgbClr val="002060"/>
                </a:solidFill>
              </a:rPr>
              <a:t>Evaluating the use of </a:t>
            </a:r>
            <a:r>
              <a:rPr lang="en-US" sz="1500" dirty="0">
                <a:solidFill>
                  <a:srgbClr val="002060"/>
                </a:solidFill>
              </a:rPr>
              <a:t>iPads as a possible mobile platform </a:t>
            </a:r>
          </a:p>
          <a:p>
            <a:pPr marL="571500" indent="-285750">
              <a:buFont typeface="Gill Sans MT" panose="020B0502020104020203" pitchFamily="34" charset="0"/>
              <a:buChar char="–"/>
            </a:pPr>
            <a:r>
              <a:rPr lang="en-US" sz="1500" dirty="0">
                <a:solidFill>
                  <a:srgbClr val="002060"/>
                </a:solidFill>
              </a:rPr>
              <a:t>Piloting a 100-student section in Biology</a:t>
            </a:r>
            <a:r>
              <a:rPr lang="en-US" sz="1500" dirty="0" smtClean="0">
                <a:solidFill>
                  <a:srgbClr val="002060"/>
                </a:solidFill>
              </a:rPr>
              <a:t>, </a:t>
            </a:r>
            <a:r>
              <a:rPr lang="en-US" sz="1500" dirty="0">
                <a:solidFill>
                  <a:srgbClr val="002060"/>
                </a:solidFill>
              </a:rPr>
              <a:t>Fall </a:t>
            </a:r>
            <a:r>
              <a:rPr lang="en-US" sz="1500" dirty="0" smtClean="0">
                <a:solidFill>
                  <a:srgbClr val="002060"/>
                </a:solidFill>
              </a:rPr>
              <a:t>2014</a:t>
            </a:r>
            <a:endParaRPr lang="en-US" sz="1500" dirty="0">
              <a:solidFill>
                <a:srgbClr val="002060"/>
              </a:solidFill>
            </a:endParaRPr>
          </a:p>
          <a:p>
            <a:pPr marL="571500" indent="-285750">
              <a:buFont typeface="Gill Sans MT" panose="020B0502020104020203" pitchFamily="34" charset="0"/>
              <a:buChar char="–"/>
            </a:pPr>
            <a:r>
              <a:rPr lang="en-US" sz="1500" dirty="0" smtClean="0">
                <a:solidFill>
                  <a:srgbClr val="002060"/>
                </a:solidFill>
              </a:rPr>
              <a:t>Evaluating </a:t>
            </a:r>
            <a:r>
              <a:rPr lang="en-US" sz="1500" dirty="0">
                <a:solidFill>
                  <a:srgbClr val="002060"/>
                </a:solidFill>
              </a:rPr>
              <a:t>the feasibility of a broader strategy for </a:t>
            </a:r>
            <a:r>
              <a:rPr lang="en-US" sz="1500" dirty="0" smtClean="0">
                <a:solidFill>
                  <a:srgbClr val="002060"/>
                </a:solidFill>
              </a:rPr>
              <a:t>2015-2016</a:t>
            </a:r>
            <a:r>
              <a:rPr lang="en-US" sz="1500" dirty="0">
                <a:solidFill>
                  <a:srgbClr val="002060"/>
                </a:solidFill>
              </a:rPr>
              <a:t>.</a:t>
            </a:r>
          </a:p>
          <a:p>
            <a:endParaRPr lang="en-US" sz="1400" b="1" dirty="0">
              <a:solidFill>
                <a:srgbClr val="002060"/>
              </a:solidFill>
            </a:endParaRPr>
          </a:p>
          <a:p>
            <a:endParaRPr lang="en-US" sz="1400" b="1" dirty="0">
              <a:solidFill>
                <a:srgbClr val="002060"/>
              </a:solidFill>
            </a:endParaRPr>
          </a:p>
        </p:txBody>
      </p:sp>
      <p:sp>
        <p:nvSpPr>
          <p:cNvPr id="6" name="Text Placeholder 5"/>
          <p:cNvSpPr>
            <a:spLocks noGrp="1"/>
          </p:cNvSpPr>
          <p:nvPr>
            <p:ph type="body" sz="half" idx="2"/>
          </p:nvPr>
        </p:nvSpPr>
        <p:spPr>
          <a:xfrm>
            <a:off x="396815" y="6233254"/>
            <a:ext cx="6019800" cy="311847"/>
          </a:xfrm>
        </p:spPr>
        <p:txBody>
          <a:bodyPr/>
          <a:lstStyle/>
          <a:p>
            <a:endParaRPr lang="en-US" dirty="0"/>
          </a:p>
        </p:txBody>
      </p:sp>
    </p:spTree>
    <p:extLst>
      <p:ext uri="{BB962C8B-B14F-4D97-AF65-F5344CB8AC3E}">
        <p14:creationId xmlns:p14="http://schemas.microsoft.com/office/powerpoint/2010/main" val="23279762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6815" y="228600"/>
            <a:ext cx="8594783" cy="6478524"/>
          </a:xfrm>
        </p:spPr>
        <p:txBody>
          <a:bodyPr>
            <a:normAutofit/>
          </a:bodyPr>
          <a:lstStyle/>
          <a:p>
            <a:r>
              <a:rPr lang="en-US" sz="2400" dirty="0" smtClean="0"/>
              <a:t>Priority #2: Enhance Faculty </a:t>
            </a:r>
            <a:r>
              <a:rPr lang="en-US" sz="2400" dirty="0"/>
              <a:t>Success – </a:t>
            </a:r>
            <a:r>
              <a:rPr lang="en-US" sz="2400" dirty="0" smtClean="0"/>
              <a:t>Accomplishments</a:t>
            </a:r>
            <a:endParaRPr lang="en-US" sz="2400" b="1" dirty="0"/>
          </a:p>
        </p:txBody>
      </p:sp>
      <p:sp>
        <p:nvSpPr>
          <p:cNvPr id="5" name="TextBox 4"/>
          <p:cNvSpPr txBox="1"/>
          <p:nvPr/>
        </p:nvSpPr>
        <p:spPr>
          <a:xfrm>
            <a:off x="418380" y="914400"/>
            <a:ext cx="8573219" cy="7802136"/>
          </a:xfrm>
          <a:prstGeom prst="rect">
            <a:avLst/>
          </a:prstGeom>
          <a:noFill/>
        </p:spPr>
        <p:txBody>
          <a:bodyPr wrap="square" rtlCol="0">
            <a:spAutoFit/>
          </a:bodyPr>
          <a:lstStyle/>
          <a:p>
            <a:pPr marL="342900" indent="-342900">
              <a:buFont typeface="+mj-lt"/>
              <a:buAutoNum type="arabicPeriod" startAt="6"/>
            </a:pPr>
            <a:r>
              <a:rPr lang="en-US" sz="1400" b="1" dirty="0" smtClean="0">
                <a:solidFill>
                  <a:srgbClr val="002060"/>
                </a:solidFill>
              </a:rPr>
              <a:t>Administered COACHE Study, </a:t>
            </a:r>
            <a:r>
              <a:rPr lang="en-US" sz="1400" b="1" dirty="0">
                <a:solidFill>
                  <a:srgbClr val="002060"/>
                </a:solidFill>
              </a:rPr>
              <a:t> </a:t>
            </a:r>
            <a:r>
              <a:rPr lang="en-US" sz="1400" b="1" dirty="0" smtClean="0">
                <a:solidFill>
                  <a:srgbClr val="002060"/>
                </a:solidFill>
              </a:rPr>
              <a:t>Identified Strategic Areas of Opportunity</a:t>
            </a:r>
          </a:p>
          <a:p>
            <a:pPr marL="285750" indent="-285750">
              <a:buFont typeface="Wingdings" panose="05000000000000000000" pitchFamily="2" charset="2"/>
              <a:buChar char="Ø"/>
            </a:pPr>
            <a:endParaRPr lang="en-US" sz="1400" b="1" dirty="0" smtClean="0">
              <a:solidFill>
                <a:srgbClr val="002060"/>
              </a:solidFill>
            </a:endParaRPr>
          </a:p>
          <a:p>
            <a:pPr marL="457200" indent="-223838">
              <a:buFont typeface="Wingdings" panose="05000000000000000000" pitchFamily="2" charset="2"/>
              <a:buChar char="Ø"/>
            </a:pPr>
            <a:r>
              <a:rPr lang="en-US" sz="1400" b="1" dirty="0" smtClean="0">
                <a:solidFill>
                  <a:srgbClr val="002060"/>
                </a:solidFill>
              </a:rPr>
              <a:t>Evaluate </a:t>
            </a:r>
            <a:r>
              <a:rPr lang="en-US" sz="1400" b="1" dirty="0">
                <a:solidFill>
                  <a:srgbClr val="002060"/>
                </a:solidFill>
              </a:rPr>
              <a:t>the need for policies related to Spousal/Partner Hiring </a:t>
            </a:r>
            <a:endParaRPr lang="en-US" sz="1400" b="1" dirty="0" smtClean="0">
              <a:solidFill>
                <a:srgbClr val="002060"/>
              </a:solidFill>
            </a:endParaRPr>
          </a:p>
          <a:p>
            <a:pPr marL="741363" lvl="1" indent="-223838">
              <a:buFont typeface="Courier New" panose="02070309020205020404" pitchFamily="49" charset="0"/>
              <a:buChar char="­"/>
            </a:pPr>
            <a:r>
              <a:rPr lang="en-US" sz="1400" dirty="0" smtClean="0">
                <a:solidFill>
                  <a:srgbClr val="002060"/>
                </a:solidFill>
              </a:rPr>
              <a:t>Benchmarking polies at peer institutions;  meeting with HR and faculty representatives to discuss a policy that would provide additional professional support to faculty spouses and partners.</a:t>
            </a:r>
            <a:br>
              <a:rPr lang="en-US" sz="1400" dirty="0" smtClean="0">
                <a:solidFill>
                  <a:srgbClr val="002060"/>
                </a:solidFill>
              </a:rPr>
            </a:br>
            <a:endParaRPr lang="en-US" sz="1400" dirty="0" smtClean="0">
              <a:solidFill>
                <a:srgbClr val="002060"/>
              </a:solidFill>
            </a:endParaRPr>
          </a:p>
          <a:p>
            <a:pPr marL="457200" indent="-223838">
              <a:buFont typeface="Wingdings" panose="05000000000000000000" pitchFamily="2" charset="2"/>
              <a:buChar char="Ø"/>
            </a:pPr>
            <a:r>
              <a:rPr lang="en-US" sz="1400" b="1" dirty="0" smtClean="0">
                <a:solidFill>
                  <a:srgbClr val="002060"/>
                </a:solidFill>
              </a:rPr>
              <a:t>Determine the need for campus childcare</a:t>
            </a:r>
          </a:p>
          <a:p>
            <a:pPr marL="741363" indent="-223838">
              <a:buFont typeface="Courier New" panose="02070309020205020404" pitchFamily="49" charset="0"/>
              <a:buChar char="­"/>
              <a:tabLst>
                <a:tab pos="517525" algn="l"/>
                <a:tab pos="741363" algn="l"/>
              </a:tabLst>
            </a:pPr>
            <a:r>
              <a:rPr lang="en-US" sz="1400" dirty="0" smtClean="0">
                <a:solidFill>
                  <a:srgbClr val="002060"/>
                </a:solidFill>
              </a:rPr>
              <a:t>Committee currently assessing faculty and staff demand for childcare.</a:t>
            </a:r>
          </a:p>
          <a:p>
            <a:pPr marL="457200" indent="-223838">
              <a:buFont typeface="+mj-lt"/>
              <a:buAutoNum type="arabicPeriod"/>
            </a:pPr>
            <a:endParaRPr lang="en-US" sz="1400" dirty="0" smtClean="0">
              <a:solidFill>
                <a:srgbClr val="002060"/>
              </a:solidFill>
            </a:endParaRPr>
          </a:p>
          <a:p>
            <a:pPr marL="457200" indent="-223838">
              <a:buFont typeface="Wingdings" panose="05000000000000000000" pitchFamily="2" charset="2"/>
              <a:buChar char="Ø"/>
            </a:pPr>
            <a:r>
              <a:rPr lang="en-US" sz="1400" b="1" dirty="0" smtClean="0">
                <a:solidFill>
                  <a:srgbClr val="002060"/>
                </a:solidFill>
              </a:rPr>
              <a:t>Address </a:t>
            </a:r>
            <a:r>
              <a:rPr lang="en-US" sz="1400" b="1" dirty="0">
                <a:solidFill>
                  <a:srgbClr val="002060"/>
                </a:solidFill>
              </a:rPr>
              <a:t>the need for increased faculty appreciation and </a:t>
            </a:r>
            <a:r>
              <a:rPr lang="en-US" sz="1400" b="1" dirty="0" smtClean="0">
                <a:solidFill>
                  <a:srgbClr val="002060"/>
                </a:solidFill>
              </a:rPr>
              <a:t>recognition</a:t>
            </a:r>
          </a:p>
          <a:p>
            <a:pPr marL="741363" indent="-223838">
              <a:buFont typeface="Courier New" panose="02070309020205020404" pitchFamily="49" charset="0"/>
              <a:buChar char="­"/>
              <a:tabLst>
                <a:tab pos="517525" algn="l"/>
                <a:tab pos="741363" algn="l"/>
              </a:tabLst>
            </a:pPr>
            <a:r>
              <a:rPr lang="en-US" sz="1400" dirty="0" smtClean="0">
                <a:solidFill>
                  <a:srgbClr val="002060"/>
                </a:solidFill>
              </a:rPr>
              <a:t>Committee working to operationalize this to better define how faculty define appreciation and recognition.</a:t>
            </a:r>
          </a:p>
          <a:p>
            <a:pPr marL="457200" indent="-223838"/>
            <a:endParaRPr lang="en-US" sz="1400" dirty="0">
              <a:solidFill>
                <a:srgbClr val="002060"/>
              </a:solidFill>
            </a:endParaRPr>
          </a:p>
          <a:p>
            <a:pPr marL="457200" indent="-223838">
              <a:buFont typeface="Wingdings" panose="05000000000000000000" pitchFamily="2" charset="2"/>
              <a:buChar char="Ø"/>
            </a:pPr>
            <a:r>
              <a:rPr lang="en-US" sz="1400" b="1" dirty="0" smtClean="0">
                <a:solidFill>
                  <a:srgbClr val="002060"/>
                </a:solidFill>
              </a:rPr>
              <a:t>Evaluate </a:t>
            </a:r>
            <a:r>
              <a:rPr lang="en-US" sz="1400" b="1" dirty="0">
                <a:solidFill>
                  <a:srgbClr val="002060"/>
                </a:solidFill>
              </a:rPr>
              <a:t>the need for enhanced training for department heads and </a:t>
            </a:r>
            <a:r>
              <a:rPr lang="en-US" sz="1400" b="1" dirty="0" smtClean="0">
                <a:solidFill>
                  <a:srgbClr val="002060"/>
                </a:solidFill>
              </a:rPr>
              <a:t>chairs</a:t>
            </a:r>
          </a:p>
          <a:p>
            <a:pPr marL="741363" indent="-223838">
              <a:buFont typeface="Courier New" panose="02070309020205020404" pitchFamily="49" charset="0"/>
              <a:buChar char="­"/>
              <a:tabLst>
                <a:tab pos="517525" algn="l"/>
                <a:tab pos="741363" algn="l"/>
              </a:tabLst>
            </a:pPr>
            <a:r>
              <a:rPr lang="en-US" sz="1400" dirty="0" smtClean="0">
                <a:solidFill>
                  <a:srgbClr val="002060"/>
                </a:solidFill>
              </a:rPr>
              <a:t>Planning a December training session with deans and departmental leaders;  Plans to host three additional sessions in spring 2015.</a:t>
            </a:r>
          </a:p>
          <a:p>
            <a:pPr marL="457200" indent="-223838"/>
            <a:endParaRPr lang="en-US" sz="1400" b="1" dirty="0">
              <a:solidFill>
                <a:srgbClr val="002060"/>
              </a:solidFill>
            </a:endParaRPr>
          </a:p>
          <a:p>
            <a:pPr marL="457200" indent="-223838">
              <a:buFont typeface="Wingdings" panose="05000000000000000000" pitchFamily="2" charset="2"/>
              <a:buChar char="Ø"/>
            </a:pPr>
            <a:r>
              <a:rPr lang="en-US" sz="1400" b="1" dirty="0" smtClean="0">
                <a:solidFill>
                  <a:srgbClr val="002060"/>
                </a:solidFill>
              </a:rPr>
              <a:t>Develop </a:t>
            </a:r>
            <a:r>
              <a:rPr lang="en-US" sz="1400" b="1" dirty="0">
                <a:solidFill>
                  <a:srgbClr val="002060"/>
                </a:solidFill>
              </a:rPr>
              <a:t>enhanced support to sustain increased research productivity </a:t>
            </a:r>
            <a:endParaRPr lang="en-US" sz="1400" b="1" dirty="0" smtClean="0">
              <a:solidFill>
                <a:srgbClr val="002060"/>
              </a:solidFill>
            </a:endParaRPr>
          </a:p>
          <a:p>
            <a:pPr marL="741363" indent="-223838">
              <a:buFont typeface="Courier New" panose="02070309020205020404" pitchFamily="49" charset="0"/>
              <a:buChar char="­"/>
              <a:tabLst>
                <a:tab pos="517525" algn="l"/>
                <a:tab pos="741363" algn="l"/>
              </a:tabLst>
            </a:pPr>
            <a:r>
              <a:rPr lang="en-US" sz="1400" dirty="0" smtClean="0">
                <a:solidFill>
                  <a:srgbClr val="002060"/>
                </a:solidFill>
              </a:rPr>
              <a:t>Sub-committee assessing </a:t>
            </a:r>
            <a:r>
              <a:rPr lang="en-US" sz="1400" dirty="0">
                <a:solidFill>
                  <a:srgbClr val="002060"/>
                </a:solidFill>
              </a:rPr>
              <a:t>COACHE data at the college level and has asked the ADRs for additional </a:t>
            </a:r>
            <a:r>
              <a:rPr lang="en-US" sz="1400" dirty="0" smtClean="0">
                <a:solidFill>
                  <a:srgbClr val="002060"/>
                </a:solidFill>
              </a:rPr>
              <a:t>information.</a:t>
            </a:r>
            <a:endParaRPr lang="en-US" sz="1400" dirty="0">
              <a:solidFill>
                <a:srgbClr val="002060"/>
              </a:solidFill>
            </a:endParaRPr>
          </a:p>
          <a:p>
            <a:pPr marL="457200" indent="-223838"/>
            <a:endParaRPr lang="en-US" sz="1400" dirty="0">
              <a:solidFill>
                <a:srgbClr val="002060"/>
              </a:solidFill>
            </a:endParaRPr>
          </a:p>
          <a:p>
            <a:pPr marL="457200" indent="-223838">
              <a:buFont typeface="Wingdings" panose="05000000000000000000" pitchFamily="2" charset="2"/>
              <a:buChar char="Ø"/>
            </a:pPr>
            <a:r>
              <a:rPr lang="en-US" sz="1400" b="1" dirty="0" smtClean="0">
                <a:solidFill>
                  <a:srgbClr val="002060"/>
                </a:solidFill>
              </a:rPr>
              <a:t>Create </a:t>
            </a:r>
            <a:r>
              <a:rPr lang="en-US" sz="1400" b="1" dirty="0">
                <a:solidFill>
                  <a:srgbClr val="002060"/>
                </a:solidFill>
              </a:rPr>
              <a:t>a Commission on the Academic Careers of  Women at Auburn University</a:t>
            </a:r>
          </a:p>
          <a:p>
            <a:pPr marL="342900" indent="-342900">
              <a:buFont typeface="Wingdings" panose="05000000000000000000" pitchFamily="2" charset="2"/>
              <a:buChar char="Ø"/>
            </a:pPr>
            <a:endParaRPr lang="en-US" sz="1400" dirty="0" smtClean="0">
              <a:solidFill>
                <a:srgbClr val="002060"/>
              </a:solidFill>
            </a:endParaRPr>
          </a:p>
          <a:p>
            <a:pPr marL="342900" indent="-342900">
              <a:buFont typeface="+mj-lt"/>
              <a:buAutoNum type="arabicPeriod" startAt="4"/>
            </a:pPr>
            <a:endParaRPr lang="en-US" sz="1400" dirty="0">
              <a:solidFill>
                <a:srgbClr val="002060"/>
              </a:solidFill>
            </a:endParaRPr>
          </a:p>
          <a:p>
            <a:pPr marL="285750" indent="-285750">
              <a:buFont typeface="Wingdings" panose="05000000000000000000" pitchFamily="2" charset="2"/>
              <a:buChar char="Ø"/>
            </a:pPr>
            <a:endParaRPr lang="en-US" sz="1400" b="1" dirty="0">
              <a:solidFill>
                <a:srgbClr val="002060"/>
              </a:solidFill>
            </a:endParaRPr>
          </a:p>
          <a:p>
            <a:pPr marL="285750" indent="-285750">
              <a:buFont typeface="Wingdings" panose="05000000000000000000" pitchFamily="2" charset="2"/>
              <a:buChar char="Ø"/>
            </a:pPr>
            <a:endParaRPr lang="en-US" sz="1400" b="1" dirty="0" smtClean="0">
              <a:solidFill>
                <a:srgbClr val="002060"/>
              </a:solidFill>
            </a:endParaRPr>
          </a:p>
          <a:p>
            <a:pPr marL="285750" indent="-285750">
              <a:buFont typeface="Wingdings" panose="05000000000000000000" pitchFamily="2" charset="2"/>
              <a:buChar char="Ø"/>
            </a:pPr>
            <a:endParaRPr lang="en-US" sz="1400" b="1" dirty="0">
              <a:solidFill>
                <a:srgbClr val="002060"/>
              </a:solidFill>
            </a:endParaRPr>
          </a:p>
          <a:p>
            <a:pPr marL="285750" indent="-285750">
              <a:buFont typeface="Wingdings" panose="05000000000000000000" pitchFamily="2" charset="2"/>
              <a:buChar char="Ø"/>
            </a:pPr>
            <a:endParaRPr lang="en-US" sz="1400" b="1" dirty="0" smtClean="0">
              <a:solidFill>
                <a:srgbClr val="002060"/>
              </a:solidFill>
            </a:endParaRPr>
          </a:p>
          <a:p>
            <a:pPr marL="285750" indent="-285750">
              <a:buFont typeface="Wingdings" panose="05000000000000000000" pitchFamily="2" charset="2"/>
              <a:buChar char="Ø"/>
            </a:pPr>
            <a:endParaRPr lang="en-US" sz="1400" b="1" dirty="0">
              <a:solidFill>
                <a:srgbClr val="002060"/>
              </a:solidFill>
            </a:endParaRPr>
          </a:p>
          <a:p>
            <a:pPr marL="285750" indent="-285750">
              <a:buFont typeface="Wingdings" panose="05000000000000000000" pitchFamily="2" charset="2"/>
              <a:buChar char="Ø"/>
            </a:pPr>
            <a:endParaRPr lang="en-US" sz="1400" b="1" dirty="0" smtClean="0">
              <a:solidFill>
                <a:srgbClr val="002060"/>
              </a:solidFill>
            </a:endParaRPr>
          </a:p>
          <a:p>
            <a:pPr marL="285750" indent="-285750">
              <a:buFont typeface="Wingdings" panose="05000000000000000000" pitchFamily="2" charset="2"/>
              <a:buChar char="Ø"/>
            </a:pPr>
            <a:endParaRPr lang="en-US" sz="1400" b="1" dirty="0" smtClean="0">
              <a:solidFill>
                <a:srgbClr val="002060"/>
              </a:solidFill>
            </a:endParaRPr>
          </a:p>
          <a:p>
            <a:pPr marL="285750" indent="-285750">
              <a:buFont typeface="Wingdings" panose="05000000000000000000" pitchFamily="2" charset="2"/>
              <a:buChar char="Ø"/>
            </a:pPr>
            <a:endParaRPr lang="en-US" sz="1300" b="1" dirty="0" smtClean="0">
              <a:solidFill>
                <a:srgbClr val="002060"/>
              </a:solidFill>
            </a:endParaRPr>
          </a:p>
          <a:p>
            <a:pPr marL="285750" indent="-285750">
              <a:buFont typeface="Wingdings" panose="05000000000000000000" pitchFamily="2" charset="2"/>
              <a:buChar char="Ø"/>
            </a:pPr>
            <a:endParaRPr lang="en-US" sz="1300" b="1" dirty="0" smtClean="0">
              <a:solidFill>
                <a:srgbClr val="002060"/>
              </a:solidFill>
            </a:endParaRPr>
          </a:p>
          <a:p>
            <a:pPr marL="285750" indent="-285750">
              <a:buFont typeface="Wingdings" panose="05000000000000000000" pitchFamily="2" charset="2"/>
              <a:buChar char="Ø"/>
            </a:pPr>
            <a:endParaRPr lang="en-US" sz="1300" b="1" dirty="0">
              <a:solidFill>
                <a:srgbClr val="002060"/>
              </a:solidFill>
            </a:endParaRPr>
          </a:p>
          <a:p>
            <a:endParaRPr lang="en-US" sz="1400" dirty="0" smtClean="0">
              <a:solidFill>
                <a:srgbClr val="002060"/>
              </a:solidFill>
            </a:endParaRPr>
          </a:p>
        </p:txBody>
      </p:sp>
      <p:sp>
        <p:nvSpPr>
          <p:cNvPr id="6" name="Text Placeholder 5"/>
          <p:cNvSpPr>
            <a:spLocks noGrp="1"/>
          </p:cNvSpPr>
          <p:nvPr>
            <p:ph type="body" sz="half" idx="2"/>
          </p:nvPr>
        </p:nvSpPr>
        <p:spPr>
          <a:xfrm>
            <a:off x="396815" y="6233254"/>
            <a:ext cx="6019800" cy="311847"/>
          </a:xfrm>
        </p:spPr>
        <p:txBody>
          <a:bodyPr/>
          <a:lstStyle/>
          <a:p>
            <a:endParaRPr lang="en-US" dirty="0"/>
          </a:p>
        </p:txBody>
      </p:sp>
    </p:spTree>
    <p:extLst>
      <p:ext uri="{BB962C8B-B14F-4D97-AF65-F5344CB8AC3E}">
        <p14:creationId xmlns:p14="http://schemas.microsoft.com/office/powerpoint/2010/main" val="31158463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0808" y="215660"/>
            <a:ext cx="8686800" cy="6478524"/>
          </a:xfrm>
        </p:spPr>
        <p:txBody>
          <a:bodyPr>
            <a:normAutofit/>
          </a:bodyPr>
          <a:lstStyle/>
          <a:p>
            <a:r>
              <a:rPr lang="en-US" sz="2400" dirty="0" smtClean="0"/>
              <a:t>Priority #3: Enhance </a:t>
            </a:r>
            <a:r>
              <a:rPr lang="en-US" sz="2400" dirty="0"/>
              <a:t>Research, Scholarship and Creative </a:t>
            </a:r>
            <a:r>
              <a:rPr lang="en-US" sz="2400" dirty="0" smtClean="0"/>
              <a:t>Work – </a:t>
            </a:r>
            <a:r>
              <a:rPr lang="en-US" sz="2400" dirty="0"/>
              <a:t>Accomplishments</a:t>
            </a:r>
          </a:p>
          <a:p>
            <a:endParaRPr lang="en-US" sz="2400" b="1" dirty="0"/>
          </a:p>
        </p:txBody>
      </p:sp>
      <p:sp>
        <p:nvSpPr>
          <p:cNvPr id="17" name="Text Placeholder 16"/>
          <p:cNvSpPr>
            <a:spLocks noGrp="1"/>
          </p:cNvSpPr>
          <p:nvPr>
            <p:ph type="body" sz="half" idx="2"/>
          </p:nvPr>
        </p:nvSpPr>
        <p:spPr/>
        <p:txBody>
          <a:bodyPr/>
          <a:lstStyle/>
          <a:p>
            <a:endParaRPr lang="en-US" dirty="0"/>
          </a:p>
        </p:txBody>
      </p:sp>
      <p:sp>
        <p:nvSpPr>
          <p:cNvPr id="10" name="TextBox 9"/>
          <p:cNvSpPr txBox="1"/>
          <p:nvPr/>
        </p:nvSpPr>
        <p:spPr>
          <a:xfrm>
            <a:off x="396815" y="1143000"/>
            <a:ext cx="8366186" cy="4616648"/>
          </a:xfrm>
          <a:prstGeom prst="rect">
            <a:avLst/>
          </a:prstGeom>
          <a:noFill/>
        </p:spPr>
        <p:txBody>
          <a:bodyPr wrap="square" rtlCol="0">
            <a:spAutoFit/>
          </a:bodyPr>
          <a:lstStyle/>
          <a:p>
            <a:endParaRPr lang="en-US" sz="1400" b="1" dirty="0" smtClean="0">
              <a:solidFill>
                <a:srgbClr val="002060"/>
              </a:solidFill>
            </a:endParaRPr>
          </a:p>
          <a:p>
            <a:pPr marL="342900" indent="-342900">
              <a:buFont typeface="+mj-lt"/>
              <a:buAutoNum type="arabicPeriod" startAt="7"/>
            </a:pPr>
            <a:r>
              <a:rPr lang="en-US" sz="1400" b="1" dirty="0" smtClean="0">
                <a:solidFill>
                  <a:srgbClr val="002060"/>
                </a:solidFill>
              </a:rPr>
              <a:t>Advanced Auburn’s Research Portfolio</a:t>
            </a:r>
          </a:p>
          <a:p>
            <a:endParaRPr lang="en-US" sz="1400" b="1" dirty="0" smtClean="0">
              <a:solidFill>
                <a:srgbClr val="002060"/>
              </a:solidFill>
            </a:endParaRPr>
          </a:p>
          <a:p>
            <a:pPr marL="571500" indent="-285750">
              <a:buFont typeface="Wingdings" panose="05000000000000000000" pitchFamily="2" charset="2"/>
              <a:buChar char="Ø"/>
            </a:pPr>
            <a:r>
              <a:rPr lang="en-US" sz="1400" dirty="0" smtClean="0">
                <a:solidFill>
                  <a:srgbClr val="002060"/>
                </a:solidFill>
              </a:rPr>
              <a:t>Advanced several Public-Private Partnerships, including:</a:t>
            </a:r>
            <a:br>
              <a:rPr lang="en-US" sz="1400" dirty="0" smtClean="0">
                <a:solidFill>
                  <a:srgbClr val="002060"/>
                </a:solidFill>
              </a:rPr>
            </a:br>
            <a:endParaRPr lang="en-US" sz="1400" dirty="0" smtClean="0">
              <a:solidFill>
                <a:srgbClr val="002060"/>
              </a:solidFill>
            </a:endParaRPr>
          </a:p>
          <a:p>
            <a:pPr marL="742950" lvl="1" indent="-285750">
              <a:buFont typeface="Courier New" panose="02070309020205020404" pitchFamily="49" charset="0"/>
              <a:buChar char="­"/>
            </a:pPr>
            <a:r>
              <a:rPr lang="en-US" sz="1400" dirty="0" smtClean="0">
                <a:solidFill>
                  <a:srgbClr val="002060"/>
                </a:solidFill>
              </a:rPr>
              <a:t>GE Aviation </a:t>
            </a:r>
          </a:p>
          <a:p>
            <a:pPr marL="1200150" lvl="2" indent="-285750">
              <a:buFont typeface="Arial" panose="020B0604020202020204" pitchFamily="34" charset="0"/>
              <a:buChar char="•"/>
            </a:pPr>
            <a:r>
              <a:rPr lang="en-US" sz="1400" dirty="0" smtClean="0">
                <a:solidFill>
                  <a:srgbClr val="002060"/>
                </a:solidFill>
              </a:rPr>
              <a:t>Plans to </a:t>
            </a:r>
            <a:r>
              <a:rPr lang="en-US" sz="1400" dirty="0">
                <a:solidFill>
                  <a:srgbClr val="002060"/>
                </a:solidFill>
              </a:rPr>
              <a:t>develop a </a:t>
            </a:r>
            <a:r>
              <a:rPr lang="en-US" sz="1400" dirty="0" smtClean="0">
                <a:solidFill>
                  <a:srgbClr val="002060"/>
                </a:solidFill>
              </a:rPr>
              <a:t>high-volume additive </a:t>
            </a:r>
            <a:r>
              <a:rPr lang="en-US" sz="1400" dirty="0">
                <a:solidFill>
                  <a:srgbClr val="002060"/>
                </a:solidFill>
              </a:rPr>
              <a:t>manufacturing facility for the jet </a:t>
            </a:r>
            <a:r>
              <a:rPr lang="en-US" sz="1400" dirty="0" smtClean="0">
                <a:solidFill>
                  <a:srgbClr val="002060"/>
                </a:solidFill>
              </a:rPr>
              <a:t>propulsion industry in Auburn; GE </a:t>
            </a:r>
            <a:r>
              <a:rPr lang="en-US" sz="1400" dirty="0">
                <a:solidFill>
                  <a:srgbClr val="002060"/>
                </a:solidFill>
              </a:rPr>
              <a:t>will partner with </a:t>
            </a:r>
            <a:r>
              <a:rPr lang="en-US" sz="1400" dirty="0" smtClean="0">
                <a:solidFill>
                  <a:srgbClr val="002060"/>
                </a:solidFill>
              </a:rPr>
              <a:t>Auburn </a:t>
            </a:r>
            <a:r>
              <a:rPr lang="en-US" sz="1400" dirty="0">
                <a:solidFill>
                  <a:srgbClr val="002060"/>
                </a:solidFill>
              </a:rPr>
              <a:t>to help meet the workforce, research, </a:t>
            </a:r>
            <a:r>
              <a:rPr lang="en-US" sz="1400" dirty="0" smtClean="0">
                <a:solidFill>
                  <a:srgbClr val="002060"/>
                </a:solidFill>
              </a:rPr>
              <a:t>and technology </a:t>
            </a:r>
            <a:r>
              <a:rPr lang="en-US" sz="1400" dirty="0">
                <a:solidFill>
                  <a:srgbClr val="002060"/>
                </a:solidFill>
              </a:rPr>
              <a:t>requirements for high-volume </a:t>
            </a:r>
            <a:r>
              <a:rPr lang="en-US" sz="1400" dirty="0" smtClean="0">
                <a:solidFill>
                  <a:srgbClr val="002060"/>
                </a:solidFill>
              </a:rPr>
              <a:t>production.</a:t>
            </a:r>
            <a:r>
              <a:rPr lang="en-US" sz="1400" dirty="0">
                <a:solidFill>
                  <a:srgbClr val="002060"/>
                </a:solidFill>
              </a:rPr>
              <a:t/>
            </a:r>
            <a:br>
              <a:rPr lang="en-US" sz="1400" dirty="0">
                <a:solidFill>
                  <a:srgbClr val="002060"/>
                </a:solidFill>
              </a:rPr>
            </a:br>
            <a:endParaRPr lang="en-US" sz="1400" dirty="0">
              <a:solidFill>
                <a:srgbClr val="002060"/>
              </a:solidFill>
            </a:endParaRPr>
          </a:p>
          <a:p>
            <a:pPr marL="742950" lvl="1" indent="-285750">
              <a:buFont typeface="Courier New" panose="02070309020205020404" pitchFamily="49" charset="0"/>
              <a:buChar char="­"/>
            </a:pPr>
            <a:r>
              <a:rPr lang="en-US" sz="1400" dirty="0" smtClean="0">
                <a:solidFill>
                  <a:srgbClr val="002060"/>
                </a:solidFill>
              </a:rPr>
              <a:t>Radio </a:t>
            </a:r>
            <a:r>
              <a:rPr lang="en-US" sz="1400" dirty="0">
                <a:solidFill>
                  <a:srgbClr val="002060"/>
                </a:solidFill>
              </a:rPr>
              <a:t>Frequency Identification Research </a:t>
            </a:r>
            <a:r>
              <a:rPr lang="en-US" sz="1400" dirty="0" smtClean="0">
                <a:solidFill>
                  <a:srgbClr val="002060"/>
                </a:solidFill>
              </a:rPr>
              <a:t>(RFID) Center</a:t>
            </a:r>
          </a:p>
          <a:p>
            <a:pPr marL="1200150" lvl="2" indent="-285750">
              <a:buFont typeface="Arial" panose="020B0604020202020204" pitchFamily="34" charset="0"/>
              <a:buChar char="•"/>
            </a:pPr>
            <a:r>
              <a:rPr lang="en-US" sz="1400" dirty="0" smtClean="0">
                <a:solidFill>
                  <a:srgbClr val="002060"/>
                </a:solidFill>
              </a:rPr>
              <a:t>Will engage research collaborations initially with three colleges; 13,000-square-foot </a:t>
            </a:r>
            <a:r>
              <a:rPr lang="en-US" sz="1400" dirty="0">
                <a:solidFill>
                  <a:srgbClr val="002060"/>
                </a:solidFill>
              </a:rPr>
              <a:t>RFID Lab will focus </a:t>
            </a:r>
            <a:r>
              <a:rPr lang="en-US" sz="1400" dirty="0" smtClean="0">
                <a:solidFill>
                  <a:srgbClr val="002060"/>
                </a:solidFill>
              </a:rPr>
              <a:t>on “</a:t>
            </a:r>
            <a:r>
              <a:rPr lang="en-US" sz="1400" dirty="0">
                <a:solidFill>
                  <a:srgbClr val="002060"/>
                </a:solidFill>
              </a:rPr>
              <a:t>disruptive </a:t>
            </a:r>
            <a:r>
              <a:rPr lang="en-US" sz="1400" dirty="0" smtClean="0">
                <a:solidFill>
                  <a:srgbClr val="002060"/>
                </a:solidFill>
              </a:rPr>
              <a:t>technology” in retail store.</a:t>
            </a:r>
            <a:r>
              <a:rPr lang="en-US" sz="1400" dirty="0">
                <a:solidFill>
                  <a:srgbClr val="002060"/>
                </a:solidFill>
              </a:rPr>
              <a:t/>
            </a:r>
            <a:br>
              <a:rPr lang="en-US" sz="1400" dirty="0">
                <a:solidFill>
                  <a:srgbClr val="002060"/>
                </a:solidFill>
              </a:rPr>
            </a:br>
            <a:endParaRPr lang="en-US" sz="1400" dirty="0" smtClean="0">
              <a:solidFill>
                <a:srgbClr val="002060"/>
              </a:solidFill>
            </a:endParaRPr>
          </a:p>
          <a:p>
            <a:pPr marL="742950" lvl="1" indent="-285750">
              <a:buFont typeface="Courier New" panose="02070309020205020404" pitchFamily="49" charset="0"/>
              <a:buChar char="­"/>
            </a:pPr>
            <a:r>
              <a:rPr lang="en-US" sz="1400" dirty="0">
                <a:solidFill>
                  <a:srgbClr val="002060"/>
                </a:solidFill>
              </a:rPr>
              <a:t>Edward Via College of Osteopathic </a:t>
            </a:r>
            <a:r>
              <a:rPr lang="en-US" sz="1400" dirty="0" smtClean="0">
                <a:solidFill>
                  <a:srgbClr val="002060"/>
                </a:solidFill>
              </a:rPr>
              <a:t>Medicine (</a:t>
            </a:r>
            <a:r>
              <a:rPr lang="en-US" sz="1400" dirty="0">
                <a:solidFill>
                  <a:srgbClr val="002060"/>
                </a:solidFill>
              </a:rPr>
              <a:t>VCOM)</a:t>
            </a:r>
          </a:p>
          <a:p>
            <a:pPr marL="1200150" lvl="1" indent="-285750">
              <a:buFont typeface="Arial" panose="020B0604020202020204" pitchFamily="34" charset="0"/>
              <a:buChar char="•"/>
            </a:pPr>
            <a:r>
              <a:rPr lang="en-US" sz="1400" dirty="0" smtClean="0">
                <a:solidFill>
                  <a:srgbClr val="002060"/>
                </a:solidFill>
              </a:rPr>
              <a:t>Construction began in 2014 with plans to admit the first class in fall 2015.</a:t>
            </a:r>
          </a:p>
          <a:p>
            <a:endParaRPr lang="en-US" sz="1400" dirty="0" smtClean="0">
              <a:solidFill>
                <a:srgbClr val="002060"/>
              </a:solidFill>
            </a:endParaRPr>
          </a:p>
          <a:p>
            <a:pPr marL="342900" indent="-342900">
              <a:buFont typeface="+mj-lt"/>
              <a:buAutoNum type="arabicPeriod" startAt="8"/>
            </a:pPr>
            <a:r>
              <a:rPr lang="en-US" sz="1400" b="1" dirty="0" smtClean="0">
                <a:solidFill>
                  <a:srgbClr val="002060"/>
                </a:solidFill>
              </a:rPr>
              <a:t>Associate Deans for Research (ADRs) Retreat</a:t>
            </a:r>
            <a:br>
              <a:rPr lang="en-US" sz="1400" b="1" dirty="0" smtClean="0">
                <a:solidFill>
                  <a:srgbClr val="002060"/>
                </a:solidFill>
              </a:rPr>
            </a:br>
            <a:endParaRPr lang="en-US" sz="1400" b="1" dirty="0" smtClean="0">
              <a:solidFill>
                <a:srgbClr val="002060"/>
              </a:solidFill>
            </a:endParaRPr>
          </a:p>
          <a:p>
            <a:pPr marL="742950" lvl="1" indent="-285750">
              <a:buFont typeface="Courier New" panose="02070309020205020404" pitchFamily="49" charset="0"/>
              <a:buChar char="­"/>
            </a:pPr>
            <a:r>
              <a:rPr lang="en-US" sz="1400" dirty="0" smtClean="0">
                <a:solidFill>
                  <a:srgbClr val="002060"/>
                </a:solidFill>
              </a:rPr>
              <a:t>Cluster Hiring Presentations to begin early November; RFP issued in December for faculty to submit cluster hire proposals.</a:t>
            </a:r>
            <a:endParaRPr lang="en-US" sz="1400" b="1" dirty="0" smtClean="0">
              <a:solidFill>
                <a:srgbClr val="002060"/>
              </a:solidFill>
            </a:endParaRPr>
          </a:p>
        </p:txBody>
      </p:sp>
    </p:spTree>
    <p:extLst>
      <p:ext uri="{BB962C8B-B14F-4D97-AF65-F5344CB8AC3E}">
        <p14:creationId xmlns:p14="http://schemas.microsoft.com/office/powerpoint/2010/main" val="29854909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799" y="228600"/>
            <a:ext cx="8686799" cy="6478524"/>
          </a:xfrm>
        </p:spPr>
        <p:txBody>
          <a:bodyPr>
            <a:normAutofit/>
          </a:bodyPr>
          <a:lstStyle/>
          <a:p>
            <a:pPr fontAlgn="base"/>
            <a:r>
              <a:rPr lang="en-US" sz="2400" dirty="0" smtClean="0"/>
              <a:t>Priority #4: Enhance </a:t>
            </a:r>
            <a:r>
              <a:rPr lang="en-US" sz="2400" dirty="0"/>
              <a:t>Public </a:t>
            </a:r>
            <a:r>
              <a:rPr lang="en-US" sz="2400" dirty="0" smtClean="0"/>
              <a:t>Engagement – Accomplishments </a:t>
            </a:r>
            <a:endParaRPr lang="en-US" sz="2400" dirty="0"/>
          </a:p>
        </p:txBody>
      </p:sp>
      <p:sp>
        <p:nvSpPr>
          <p:cNvPr id="5" name="TextBox 4"/>
          <p:cNvSpPr txBox="1"/>
          <p:nvPr/>
        </p:nvSpPr>
        <p:spPr>
          <a:xfrm>
            <a:off x="396814" y="914400"/>
            <a:ext cx="8594785" cy="4185761"/>
          </a:xfrm>
          <a:prstGeom prst="rect">
            <a:avLst/>
          </a:prstGeom>
          <a:noFill/>
        </p:spPr>
        <p:txBody>
          <a:bodyPr wrap="square" rtlCol="0">
            <a:spAutoFit/>
          </a:bodyPr>
          <a:lstStyle/>
          <a:p>
            <a:endParaRPr lang="en-US" sz="1400" dirty="0" smtClean="0">
              <a:solidFill>
                <a:srgbClr val="002060"/>
              </a:solidFill>
            </a:endParaRPr>
          </a:p>
          <a:p>
            <a:pPr marL="342900" indent="-342900">
              <a:buFont typeface="+mj-lt"/>
              <a:buAutoNum type="arabicPeriod" startAt="9"/>
            </a:pPr>
            <a:r>
              <a:rPr lang="en-US" sz="1400" b="1" dirty="0" smtClean="0">
                <a:solidFill>
                  <a:schemeClr val="accent1"/>
                </a:solidFill>
              </a:rPr>
              <a:t>Outreach Accomplishments</a:t>
            </a:r>
          </a:p>
          <a:p>
            <a:pPr marL="285750" indent="-285750">
              <a:buFont typeface="Wingdings" panose="05000000000000000000" pitchFamily="2" charset="2"/>
              <a:buChar char="Ø"/>
            </a:pPr>
            <a:endParaRPr lang="en-US" sz="1400" dirty="0" smtClean="0">
              <a:solidFill>
                <a:schemeClr val="accent1"/>
              </a:solidFill>
            </a:endParaRPr>
          </a:p>
          <a:p>
            <a:pPr marL="458788" indent="-285750">
              <a:buFont typeface="Wingdings" panose="05000000000000000000" pitchFamily="2" charset="2"/>
              <a:buChar char="Ø"/>
            </a:pPr>
            <a:r>
              <a:rPr lang="en-US" sz="1400" dirty="0" smtClean="0">
                <a:solidFill>
                  <a:schemeClr val="accent1"/>
                </a:solidFill>
              </a:rPr>
              <a:t>­Increased </a:t>
            </a:r>
            <a:r>
              <a:rPr lang="en-US" sz="1400" dirty="0">
                <a:solidFill>
                  <a:schemeClr val="accent1"/>
                </a:solidFill>
              </a:rPr>
              <a:t>in non-credit </a:t>
            </a:r>
            <a:r>
              <a:rPr lang="en-US" sz="1400" dirty="0" smtClean="0">
                <a:solidFill>
                  <a:schemeClr val="accent1"/>
                </a:solidFill>
              </a:rPr>
              <a:t>instructional activity participants from 38,500 to 43,100.</a:t>
            </a:r>
          </a:p>
          <a:p>
            <a:pPr marL="458788" indent="-285750"/>
            <a:endParaRPr lang="en-US" sz="1400" dirty="0">
              <a:solidFill>
                <a:schemeClr val="accent1"/>
              </a:solidFill>
            </a:endParaRPr>
          </a:p>
          <a:p>
            <a:pPr marL="458788" indent="-285750">
              <a:buFont typeface="Wingdings" panose="05000000000000000000" pitchFamily="2" charset="2"/>
              <a:buChar char="Ø"/>
            </a:pPr>
            <a:r>
              <a:rPr lang="en-US" sz="1400" dirty="0" smtClean="0">
                <a:solidFill>
                  <a:schemeClr val="accent1"/>
                </a:solidFill>
              </a:rPr>
              <a:t>­Created 9 new workforce </a:t>
            </a:r>
            <a:r>
              <a:rPr lang="en-US" sz="1400" dirty="0">
                <a:solidFill>
                  <a:schemeClr val="accent1"/>
                </a:solidFill>
              </a:rPr>
              <a:t>readiness </a:t>
            </a:r>
            <a:r>
              <a:rPr lang="en-US" sz="1400" dirty="0" smtClean="0">
                <a:solidFill>
                  <a:schemeClr val="accent1"/>
                </a:solidFill>
              </a:rPr>
              <a:t>training </a:t>
            </a:r>
            <a:r>
              <a:rPr lang="en-US" sz="1400" dirty="0">
                <a:solidFill>
                  <a:schemeClr val="accent1"/>
                </a:solidFill>
              </a:rPr>
              <a:t>and certificate </a:t>
            </a:r>
            <a:r>
              <a:rPr lang="en-US" sz="1400" dirty="0" smtClean="0">
                <a:solidFill>
                  <a:schemeClr val="accent1"/>
                </a:solidFill>
              </a:rPr>
              <a:t>programs. </a:t>
            </a:r>
          </a:p>
          <a:p>
            <a:pPr marL="458788" indent="-285750"/>
            <a:endParaRPr lang="en-US" sz="1400" dirty="0">
              <a:solidFill>
                <a:schemeClr val="accent1"/>
              </a:solidFill>
            </a:endParaRPr>
          </a:p>
          <a:p>
            <a:pPr marL="458788" indent="-285750">
              <a:buFont typeface="Wingdings" panose="05000000000000000000" pitchFamily="2" charset="2"/>
              <a:buChar char="Ø"/>
            </a:pPr>
            <a:r>
              <a:rPr lang="en-US" sz="1400" dirty="0" smtClean="0">
                <a:solidFill>
                  <a:schemeClr val="accent1"/>
                </a:solidFill>
              </a:rPr>
              <a:t>­Hosted 3 major </a:t>
            </a:r>
            <a:r>
              <a:rPr lang="en-US" sz="1400" dirty="0">
                <a:solidFill>
                  <a:schemeClr val="accent1"/>
                </a:solidFill>
              </a:rPr>
              <a:t>national regional </a:t>
            </a:r>
            <a:r>
              <a:rPr lang="en-US" sz="1400" dirty="0" smtClean="0">
                <a:solidFill>
                  <a:schemeClr val="accent1"/>
                </a:solidFill>
              </a:rPr>
              <a:t>conferences addressing:</a:t>
            </a:r>
          </a:p>
          <a:p>
            <a:pPr marL="458788" indent="-285750"/>
            <a:endParaRPr lang="en-US" sz="1400" dirty="0" smtClean="0">
              <a:solidFill>
                <a:schemeClr val="accent1"/>
              </a:solidFill>
            </a:endParaRPr>
          </a:p>
          <a:p>
            <a:pPr marL="976313" indent="-285750">
              <a:buFont typeface="+mj-lt"/>
              <a:buAutoNum type="arabicPeriod"/>
            </a:pPr>
            <a:r>
              <a:rPr lang="en-US" sz="1400" dirty="0" smtClean="0">
                <a:solidFill>
                  <a:schemeClr val="accent1"/>
                </a:solidFill>
              </a:rPr>
              <a:t>Faculty </a:t>
            </a:r>
            <a:r>
              <a:rPr lang="en-US" sz="1400" dirty="0">
                <a:solidFill>
                  <a:schemeClr val="accent1"/>
                </a:solidFill>
              </a:rPr>
              <a:t>and student </a:t>
            </a:r>
            <a:r>
              <a:rPr lang="en-US" sz="1400" dirty="0" smtClean="0">
                <a:solidFill>
                  <a:schemeClr val="accent1"/>
                </a:solidFill>
              </a:rPr>
              <a:t>engagement</a:t>
            </a:r>
          </a:p>
          <a:p>
            <a:pPr marL="976313" indent="-285750">
              <a:buFont typeface="+mj-lt"/>
              <a:buAutoNum type="arabicPeriod"/>
            </a:pPr>
            <a:r>
              <a:rPr lang="en-US" sz="1400" dirty="0">
                <a:solidFill>
                  <a:schemeClr val="accent1"/>
                </a:solidFill>
              </a:rPr>
              <a:t>W</a:t>
            </a:r>
            <a:r>
              <a:rPr lang="en-US" sz="1400" dirty="0" smtClean="0">
                <a:solidFill>
                  <a:schemeClr val="accent1"/>
                </a:solidFill>
              </a:rPr>
              <a:t>orkforce development</a:t>
            </a:r>
            <a:r>
              <a:rPr lang="en-US" sz="1400" dirty="0">
                <a:solidFill>
                  <a:schemeClr val="accent1"/>
                </a:solidFill>
              </a:rPr>
              <a:t> </a:t>
            </a:r>
            <a:endParaRPr lang="en-US" sz="1400" dirty="0" smtClean="0">
              <a:solidFill>
                <a:schemeClr val="accent1"/>
              </a:solidFill>
            </a:endParaRPr>
          </a:p>
          <a:p>
            <a:pPr marL="976313" indent="-285750">
              <a:buFont typeface="+mj-lt"/>
              <a:buAutoNum type="arabicPeriod"/>
            </a:pPr>
            <a:r>
              <a:rPr lang="en-US" sz="1400" dirty="0" smtClean="0">
                <a:solidFill>
                  <a:schemeClr val="accent1"/>
                </a:solidFill>
              </a:rPr>
              <a:t>K-12 </a:t>
            </a:r>
            <a:r>
              <a:rPr lang="en-US" sz="1400" dirty="0">
                <a:solidFill>
                  <a:schemeClr val="accent1"/>
                </a:solidFill>
              </a:rPr>
              <a:t>issues.  </a:t>
            </a:r>
            <a:endParaRPr lang="en-US" sz="1400" dirty="0" smtClean="0">
              <a:solidFill>
                <a:schemeClr val="accent1"/>
              </a:solidFill>
            </a:endParaRPr>
          </a:p>
          <a:p>
            <a:pPr marL="458788" indent="-285750"/>
            <a:endParaRPr lang="en-US" sz="1400" dirty="0">
              <a:solidFill>
                <a:schemeClr val="accent1"/>
              </a:solidFill>
            </a:endParaRPr>
          </a:p>
          <a:p>
            <a:pPr marL="458788" indent="-285750">
              <a:buFont typeface="Wingdings" panose="05000000000000000000" pitchFamily="2" charset="2"/>
              <a:buChar char="Ø"/>
            </a:pPr>
            <a:r>
              <a:rPr lang="en-US" sz="1400" dirty="0" smtClean="0">
                <a:solidFill>
                  <a:schemeClr val="accent1"/>
                </a:solidFill>
              </a:rPr>
              <a:t>Increased 4-H </a:t>
            </a:r>
            <a:r>
              <a:rPr lang="en-US" sz="1400" dirty="0">
                <a:solidFill>
                  <a:schemeClr val="accent1"/>
                </a:solidFill>
              </a:rPr>
              <a:t>participation </a:t>
            </a:r>
            <a:r>
              <a:rPr lang="en-US" sz="1400" dirty="0" smtClean="0">
                <a:solidFill>
                  <a:schemeClr val="accent1"/>
                </a:solidFill>
              </a:rPr>
              <a:t>from </a:t>
            </a:r>
            <a:r>
              <a:rPr lang="en-US" sz="1400" dirty="0">
                <a:solidFill>
                  <a:schemeClr val="accent1"/>
                </a:solidFill>
              </a:rPr>
              <a:t>107,000 to </a:t>
            </a:r>
            <a:r>
              <a:rPr lang="en-US" sz="1400" dirty="0" smtClean="0">
                <a:solidFill>
                  <a:schemeClr val="accent1"/>
                </a:solidFill>
              </a:rPr>
              <a:t>131,702.</a:t>
            </a:r>
            <a:endParaRPr lang="en-US" sz="1400" dirty="0">
              <a:solidFill>
                <a:schemeClr val="accent1"/>
              </a:solidFill>
            </a:endParaRPr>
          </a:p>
          <a:p>
            <a:pPr marL="458788" indent="-285750">
              <a:buFont typeface="Wingdings" panose="05000000000000000000" pitchFamily="2" charset="2"/>
              <a:buChar char="Ø"/>
            </a:pPr>
            <a:endParaRPr lang="en-US" sz="1400" dirty="0">
              <a:solidFill>
                <a:schemeClr val="accent1"/>
              </a:solidFill>
            </a:endParaRPr>
          </a:p>
          <a:p>
            <a:pPr marL="458788" indent="-285750">
              <a:buFont typeface="Wingdings" panose="05000000000000000000" pitchFamily="2" charset="2"/>
              <a:buChar char="Ø"/>
            </a:pPr>
            <a:r>
              <a:rPr lang="en-US" sz="1400" dirty="0" smtClean="0">
                <a:solidFill>
                  <a:schemeClr val="accent1"/>
                </a:solidFill>
              </a:rPr>
              <a:t>7,100 </a:t>
            </a:r>
            <a:r>
              <a:rPr lang="en-US" sz="1400" dirty="0">
                <a:solidFill>
                  <a:schemeClr val="accent1"/>
                </a:solidFill>
              </a:rPr>
              <a:t>youth </a:t>
            </a:r>
            <a:r>
              <a:rPr lang="en-US" sz="1400" dirty="0" smtClean="0">
                <a:solidFill>
                  <a:schemeClr val="accent1"/>
                </a:solidFill>
              </a:rPr>
              <a:t>participated in </a:t>
            </a:r>
            <a:r>
              <a:rPr lang="en-US" sz="1400" dirty="0">
                <a:solidFill>
                  <a:schemeClr val="accent1"/>
                </a:solidFill>
              </a:rPr>
              <a:t>the Extension Expanded Food and Nutrition Education </a:t>
            </a:r>
            <a:r>
              <a:rPr lang="en-US" sz="1400" dirty="0" smtClean="0">
                <a:solidFill>
                  <a:schemeClr val="accent1"/>
                </a:solidFill>
              </a:rPr>
              <a:t>Program (</a:t>
            </a:r>
            <a:r>
              <a:rPr lang="en-US" sz="1400" dirty="0">
                <a:solidFill>
                  <a:schemeClr val="accent1"/>
                </a:solidFill>
              </a:rPr>
              <a:t>EFNEP) to </a:t>
            </a:r>
            <a:r>
              <a:rPr lang="en-US" sz="1400" dirty="0" smtClean="0">
                <a:solidFill>
                  <a:schemeClr val="accent1"/>
                </a:solidFill>
              </a:rPr>
              <a:t>educate and assist low-income </a:t>
            </a:r>
            <a:r>
              <a:rPr lang="en-US" sz="1400" dirty="0">
                <a:solidFill>
                  <a:schemeClr val="accent1"/>
                </a:solidFill>
              </a:rPr>
              <a:t>families and youth </a:t>
            </a:r>
            <a:r>
              <a:rPr lang="en-US" sz="1400" dirty="0" smtClean="0">
                <a:solidFill>
                  <a:schemeClr val="accent1"/>
                </a:solidFill>
              </a:rPr>
              <a:t>on nutrition and wellness.</a:t>
            </a:r>
            <a:endParaRPr lang="en-US" sz="1400" dirty="0">
              <a:solidFill>
                <a:schemeClr val="accent1"/>
              </a:solidFill>
            </a:endParaRPr>
          </a:p>
          <a:p>
            <a:pPr marL="285750" indent="-285750">
              <a:buFont typeface="Wingdings" panose="05000000000000000000" pitchFamily="2" charset="2"/>
              <a:buChar char="Ø"/>
            </a:pPr>
            <a:endParaRPr lang="en-US" sz="1400" dirty="0" smtClean="0">
              <a:solidFill>
                <a:srgbClr val="002060"/>
              </a:solidFill>
            </a:endParaRPr>
          </a:p>
          <a:p>
            <a:pPr marL="742950" lvl="1" indent="-285750">
              <a:buFont typeface="Gill Sans MT" panose="020B0502020104020203" pitchFamily="34" charset="0"/>
              <a:buChar char="–"/>
            </a:pPr>
            <a:endParaRPr lang="en-US" sz="1400" dirty="0">
              <a:solidFill>
                <a:srgbClr val="002060"/>
              </a:solidFill>
            </a:endParaRPr>
          </a:p>
        </p:txBody>
      </p:sp>
      <p:sp>
        <p:nvSpPr>
          <p:cNvPr id="6" name="Text Placeholder 16"/>
          <p:cNvSpPr>
            <a:spLocks noGrp="1"/>
          </p:cNvSpPr>
          <p:nvPr>
            <p:ph type="body" sz="half" idx="2"/>
          </p:nvPr>
        </p:nvSpPr>
        <p:spPr>
          <a:xfrm>
            <a:off x="396815" y="6233254"/>
            <a:ext cx="6019800" cy="311847"/>
          </a:xfrm>
        </p:spPr>
        <p:txBody>
          <a:bodyPr/>
          <a:lstStyle/>
          <a:p>
            <a:endParaRPr lang="en-US" dirty="0"/>
          </a:p>
        </p:txBody>
      </p:sp>
    </p:spTree>
    <p:extLst>
      <p:ext uri="{BB962C8B-B14F-4D97-AF65-F5344CB8AC3E}">
        <p14:creationId xmlns:p14="http://schemas.microsoft.com/office/powerpoint/2010/main" val="19926351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799" y="228600"/>
            <a:ext cx="8686799" cy="6478524"/>
          </a:xfrm>
        </p:spPr>
        <p:txBody>
          <a:bodyPr>
            <a:normAutofit/>
          </a:bodyPr>
          <a:lstStyle/>
          <a:p>
            <a:pPr fontAlgn="base"/>
            <a:r>
              <a:rPr lang="en-US" sz="2400" dirty="0" smtClean="0"/>
              <a:t>Priority #5: </a:t>
            </a:r>
            <a:r>
              <a:rPr lang="en-US" sz="2400" dirty="0"/>
              <a:t>Focus Resources on Institutional Mission </a:t>
            </a:r>
            <a:r>
              <a:rPr lang="en-US" sz="2400"/>
              <a:t>and </a:t>
            </a:r>
            <a:r>
              <a:rPr lang="en-US" sz="2400"/>
              <a:t>Priorities – Accomplishments </a:t>
            </a:r>
            <a:endParaRPr lang="en-US" sz="2400" dirty="0"/>
          </a:p>
        </p:txBody>
      </p:sp>
      <p:sp>
        <p:nvSpPr>
          <p:cNvPr id="3" name="Text Placeholder 2"/>
          <p:cNvSpPr>
            <a:spLocks noGrp="1"/>
          </p:cNvSpPr>
          <p:nvPr>
            <p:ph type="body" sz="half" idx="2"/>
          </p:nvPr>
        </p:nvSpPr>
        <p:spPr/>
        <p:txBody>
          <a:bodyPr/>
          <a:lstStyle/>
          <a:p>
            <a:endParaRPr lang="en-US" dirty="0"/>
          </a:p>
        </p:txBody>
      </p:sp>
      <p:sp>
        <p:nvSpPr>
          <p:cNvPr id="5" name="TextBox 4"/>
          <p:cNvSpPr txBox="1"/>
          <p:nvPr/>
        </p:nvSpPr>
        <p:spPr>
          <a:xfrm>
            <a:off x="396815" y="1219200"/>
            <a:ext cx="8484078" cy="3539430"/>
          </a:xfrm>
          <a:prstGeom prst="rect">
            <a:avLst/>
          </a:prstGeom>
          <a:noFill/>
        </p:spPr>
        <p:txBody>
          <a:bodyPr wrap="square" rtlCol="0">
            <a:spAutoFit/>
          </a:bodyPr>
          <a:lstStyle/>
          <a:p>
            <a:endParaRPr lang="en-US" sz="1400" dirty="0" smtClean="0">
              <a:solidFill>
                <a:srgbClr val="002060"/>
              </a:solidFill>
            </a:endParaRPr>
          </a:p>
          <a:p>
            <a:pPr marL="396875" indent="-342900">
              <a:buFont typeface="+mj-lt"/>
              <a:buAutoNum type="arabicPeriod" startAt="10"/>
            </a:pPr>
            <a:r>
              <a:rPr lang="en-US" sz="1400" b="1" dirty="0" smtClean="0">
                <a:solidFill>
                  <a:srgbClr val="002060"/>
                </a:solidFill>
              </a:rPr>
              <a:t>Strategic Use of Institutional Resources</a:t>
            </a:r>
          </a:p>
          <a:p>
            <a:pPr marL="53975"/>
            <a:endParaRPr lang="en-US" sz="1400" dirty="0" smtClean="0">
              <a:solidFill>
                <a:schemeClr val="accent1"/>
              </a:solidFill>
            </a:endParaRPr>
          </a:p>
          <a:p>
            <a:pPr marL="339725" indent="-285750">
              <a:buFont typeface="Wingdings" panose="05000000000000000000" pitchFamily="2" charset="2"/>
              <a:buChar char="Ø"/>
            </a:pPr>
            <a:r>
              <a:rPr lang="en-US" sz="1400" dirty="0" smtClean="0">
                <a:solidFill>
                  <a:schemeClr val="accent1"/>
                </a:solidFill>
              </a:rPr>
              <a:t>Successfully </a:t>
            </a:r>
            <a:r>
              <a:rPr lang="en-US" sz="1400" dirty="0">
                <a:solidFill>
                  <a:schemeClr val="accent1"/>
                </a:solidFill>
              </a:rPr>
              <a:t>concluded the consensus-building and infrastructure-development phases of the strategic budgeting initiative in fall 2013-winter </a:t>
            </a:r>
            <a:r>
              <a:rPr lang="en-US" sz="1400" dirty="0" smtClean="0">
                <a:solidFill>
                  <a:schemeClr val="accent1"/>
                </a:solidFill>
              </a:rPr>
              <a:t>2014.</a:t>
            </a:r>
          </a:p>
          <a:p>
            <a:pPr marL="339725" indent="-285750">
              <a:buFont typeface="Wingdings" panose="05000000000000000000" pitchFamily="2" charset="2"/>
              <a:buChar char="Ø"/>
            </a:pPr>
            <a:endParaRPr lang="en-US" sz="1400" dirty="0">
              <a:solidFill>
                <a:schemeClr val="accent1"/>
              </a:solidFill>
            </a:endParaRPr>
          </a:p>
          <a:p>
            <a:pPr marL="339725" indent="-285750">
              <a:buFont typeface="Wingdings" panose="05000000000000000000" pitchFamily="2" charset="2"/>
              <a:buChar char="Ø"/>
            </a:pPr>
            <a:r>
              <a:rPr lang="en-US" sz="1400" dirty="0" smtClean="0">
                <a:solidFill>
                  <a:schemeClr val="accent1"/>
                </a:solidFill>
              </a:rPr>
              <a:t>Approved </a:t>
            </a:r>
            <a:r>
              <a:rPr lang="en-US" sz="1400" dirty="0">
                <a:solidFill>
                  <a:schemeClr val="accent1"/>
                </a:solidFill>
              </a:rPr>
              <a:t>construction on the first academic building, Mell </a:t>
            </a:r>
            <a:r>
              <a:rPr lang="en-US" sz="1400" dirty="0" smtClean="0">
                <a:solidFill>
                  <a:schemeClr val="accent1"/>
                </a:solidFill>
              </a:rPr>
              <a:t>Classroom Building, </a:t>
            </a:r>
            <a:r>
              <a:rPr lang="en-US" sz="1400" dirty="0">
                <a:solidFill>
                  <a:schemeClr val="accent1"/>
                </a:solidFill>
              </a:rPr>
              <a:t>to begin in summer </a:t>
            </a:r>
            <a:r>
              <a:rPr lang="en-US" sz="1400" dirty="0" smtClean="0">
                <a:solidFill>
                  <a:schemeClr val="accent1"/>
                </a:solidFill>
              </a:rPr>
              <a:t>2015.</a:t>
            </a:r>
          </a:p>
          <a:p>
            <a:pPr marL="53975"/>
            <a:endParaRPr lang="en-US" sz="1400" dirty="0">
              <a:solidFill>
                <a:schemeClr val="accent1"/>
              </a:solidFill>
            </a:endParaRPr>
          </a:p>
          <a:p>
            <a:pPr marL="339725" indent="-285750">
              <a:buFont typeface="Wingdings" panose="05000000000000000000" pitchFamily="2" charset="2"/>
              <a:buChar char="Ø"/>
            </a:pPr>
            <a:r>
              <a:rPr lang="en-US" sz="1400" dirty="0" smtClean="0">
                <a:solidFill>
                  <a:schemeClr val="accent1"/>
                </a:solidFill>
              </a:rPr>
              <a:t>Launched THIS </a:t>
            </a:r>
            <a:r>
              <a:rPr lang="en-US" sz="1400" dirty="0">
                <a:solidFill>
                  <a:schemeClr val="accent1"/>
                </a:solidFill>
              </a:rPr>
              <a:t>IS </a:t>
            </a:r>
            <a:r>
              <a:rPr lang="en-US" sz="1400" dirty="0" smtClean="0">
                <a:solidFill>
                  <a:schemeClr val="accent1"/>
                </a:solidFill>
              </a:rPr>
              <a:t>AUBURN brand </a:t>
            </a:r>
            <a:r>
              <a:rPr lang="en-US" sz="1400" dirty="0">
                <a:solidFill>
                  <a:schemeClr val="accent1"/>
                </a:solidFill>
              </a:rPr>
              <a:t>platform </a:t>
            </a:r>
            <a:r>
              <a:rPr lang="en-US" sz="1400" dirty="0" smtClean="0">
                <a:solidFill>
                  <a:schemeClr val="accent1"/>
                </a:solidFill>
              </a:rPr>
              <a:t>in fall 2013.</a:t>
            </a:r>
          </a:p>
          <a:p>
            <a:pPr marL="339725" indent="-285750">
              <a:buFont typeface="Wingdings" panose="05000000000000000000" pitchFamily="2" charset="2"/>
              <a:buChar char="Ø"/>
            </a:pPr>
            <a:endParaRPr lang="en-US" sz="1400" dirty="0">
              <a:solidFill>
                <a:schemeClr val="accent1"/>
              </a:solidFill>
            </a:endParaRPr>
          </a:p>
          <a:p>
            <a:pPr marL="339725" indent="-285750">
              <a:buFont typeface="Wingdings" panose="05000000000000000000" pitchFamily="2" charset="2"/>
              <a:buChar char="Ø"/>
            </a:pPr>
            <a:r>
              <a:rPr lang="en-US" sz="1400" dirty="0" smtClean="0">
                <a:solidFill>
                  <a:schemeClr val="accent1"/>
                </a:solidFill>
              </a:rPr>
              <a:t>Generated $625M </a:t>
            </a:r>
            <a:r>
              <a:rPr lang="en-US" sz="1400" dirty="0">
                <a:solidFill>
                  <a:schemeClr val="accent1"/>
                </a:solidFill>
              </a:rPr>
              <a:t>in new gifts and commitments, or 57% of the working </a:t>
            </a:r>
            <a:r>
              <a:rPr lang="en-US" sz="1400" dirty="0" smtClean="0">
                <a:solidFill>
                  <a:schemeClr val="accent1"/>
                </a:solidFill>
              </a:rPr>
              <a:t>goal</a:t>
            </a:r>
            <a:r>
              <a:rPr lang="en-US" sz="1400" dirty="0">
                <a:solidFill>
                  <a:schemeClr val="accent1"/>
                </a:solidFill>
              </a:rPr>
              <a:t> </a:t>
            </a:r>
            <a:r>
              <a:rPr lang="en-US" sz="1400" dirty="0" smtClean="0">
                <a:solidFill>
                  <a:schemeClr val="accent1"/>
                </a:solidFill>
              </a:rPr>
              <a:t>of the Comprehensive Campaign.</a:t>
            </a:r>
          </a:p>
          <a:p>
            <a:pPr marL="339725" indent="-285750">
              <a:buFont typeface="Wingdings" panose="05000000000000000000" pitchFamily="2" charset="2"/>
              <a:buChar char="Ø"/>
            </a:pPr>
            <a:endParaRPr lang="en-US" sz="1400" dirty="0" smtClean="0">
              <a:solidFill>
                <a:srgbClr val="002060"/>
              </a:solidFill>
            </a:endParaRPr>
          </a:p>
          <a:p>
            <a:pPr marL="231775"/>
            <a:endParaRPr lang="en-US" sz="1400" dirty="0" smtClean="0">
              <a:solidFill>
                <a:srgbClr val="002060"/>
              </a:solidFill>
            </a:endParaRPr>
          </a:p>
          <a:p>
            <a:pPr marL="285750" indent="-285750">
              <a:buFont typeface="Wingdings" panose="05000000000000000000" pitchFamily="2" charset="2"/>
              <a:buChar char="Ø"/>
            </a:pPr>
            <a:endParaRPr lang="en-US" sz="1400" dirty="0" smtClean="0">
              <a:solidFill>
                <a:srgbClr val="002060"/>
              </a:solidFill>
            </a:endParaRPr>
          </a:p>
          <a:p>
            <a:pPr marL="284163" indent="-284163">
              <a:buFont typeface="Wingdings" panose="05000000000000000000" pitchFamily="2" charset="2"/>
              <a:buChar char="Ø"/>
            </a:pPr>
            <a:endParaRPr lang="en-US" sz="1400" dirty="0">
              <a:solidFill>
                <a:srgbClr val="002060"/>
              </a:solidFill>
            </a:endParaRPr>
          </a:p>
        </p:txBody>
      </p:sp>
    </p:spTree>
    <p:extLst>
      <p:ext uri="{BB962C8B-B14F-4D97-AF65-F5344CB8AC3E}">
        <p14:creationId xmlns:p14="http://schemas.microsoft.com/office/powerpoint/2010/main" val="33817361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Custom 33">
      <a:dk1>
        <a:sysClr val="windowText" lastClr="000000"/>
      </a:dk1>
      <a:lt1>
        <a:sysClr val="window" lastClr="FFFFFF"/>
      </a:lt1>
      <a:dk2>
        <a:srgbClr val="D35712"/>
      </a:dk2>
      <a:lt2>
        <a:srgbClr val="D3DFEF"/>
      </a:lt2>
      <a:accent1>
        <a:srgbClr val="1C314E"/>
      </a:accent1>
      <a:accent2>
        <a:srgbClr val="EB641B"/>
      </a:accent2>
      <a:accent3>
        <a:srgbClr val="EB641B"/>
      </a:accent3>
      <a:accent4>
        <a:srgbClr val="39639D"/>
      </a:accent4>
      <a:accent5>
        <a:srgbClr val="474B78"/>
      </a:accent5>
      <a:accent6>
        <a:srgbClr val="7D3C4A"/>
      </a:accent6>
      <a:hlink>
        <a:srgbClr val="FF8119"/>
      </a:hlink>
      <a:folHlink>
        <a:srgbClr val="44B9E8"/>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11231</TotalTime>
  <Words>553</Words>
  <Application>Microsoft Office PowerPoint</Application>
  <PresentationFormat>On-screen Show (4:3)</PresentationFormat>
  <Paragraphs>120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Grid</vt:lpstr>
      <vt:lpstr>2013-2018 Strategic plan:  Year one Implementation update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Auburn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2014 Retreat</dc:title>
  <dc:creator>Julie Huff</dc:creator>
  <cp:lastModifiedBy>Julie Huff</cp:lastModifiedBy>
  <cp:revision>171</cp:revision>
  <cp:lastPrinted>2014-10-28T14:09:25Z</cp:lastPrinted>
  <dcterms:created xsi:type="dcterms:W3CDTF">2011-08-08T19:52:04Z</dcterms:created>
  <dcterms:modified xsi:type="dcterms:W3CDTF">2014-10-28T14:45:54Z</dcterms:modified>
</cp:coreProperties>
</file>